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024B-19D9-494F-A540-1656A8786EFE}" type="datetimeFigureOut">
              <a:rPr lang="en-GB" smtClean="0"/>
              <a:pPr/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626E-C7D6-41FD-B63B-85EBCEB52D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Word_97_-_2003_Document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Word_97_-_2003_Document2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Word_97_-_2003_Document3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2060848"/>
            <a:ext cx="6696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Arial" pitchFamily="34" charset="0"/>
                <a:cs typeface="Arial" pitchFamily="34" charset="0"/>
              </a:rPr>
              <a:t>V5 Local Exchange Simulator</a:t>
            </a:r>
            <a:br>
              <a:rPr lang="en-GB" sz="4400" b="1" dirty="0" smtClean="0">
                <a:latin typeface="Arial" pitchFamily="34" charset="0"/>
                <a:cs typeface="Arial" pitchFamily="34" charset="0"/>
              </a:rPr>
            </a:br>
            <a:r>
              <a:rPr lang="en-GB" sz="4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4400" b="1" dirty="0" smtClean="0">
                <a:latin typeface="Arial" pitchFamily="34" charset="0"/>
                <a:cs typeface="Arial" pitchFamily="34" charset="0"/>
              </a:rPr>
            </a:br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emutel</a:t>
            </a:r>
            <a:r>
              <a:rPr lang="en-GB" sz="4400" b="1" dirty="0" err="1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Virtuoso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Analyser App Filters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9" descr="D:\Documents and Settings\nevin\Desktop\Snapshots\trig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4170837"/>
            <a:ext cx="3079554" cy="1923576"/>
          </a:xfrm>
          <a:prstGeom prst="rect">
            <a:avLst/>
          </a:prstGeom>
          <a:noFill/>
        </p:spPr>
      </p:pic>
      <p:pic>
        <p:nvPicPr>
          <p:cNvPr id="18" name="Picture 18" descr="D:\Documents and Settings\nevin\Desktop\Snapshots\traff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3" y="2044526"/>
            <a:ext cx="2677425" cy="1600498"/>
          </a:xfrm>
          <a:prstGeom prst="rect">
            <a:avLst/>
          </a:prstGeom>
          <a:noFill/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580112" y="4581128"/>
            <a:ext cx="1476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Use triggers in initiate analyser 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395413" y="2125710"/>
            <a:ext cx="16297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Activate traffic monitors on specific message types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59832" y="2420888"/>
            <a:ext cx="1728192" cy="72008"/>
          </a:xfrm>
          <a:prstGeom prst="straightConnector1">
            <a:avLst/>
          </a:prstGeom>
          <a:ln w="635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</p:cNvCxnSpPr>
          <p:nvPr/>
        </p:nvCxnSpPr>
        <p:spPr>
          <a:xfrm rot="10800000">
            <a:off x="4572000" y="4797152"/>
            <a:ext cx="1008112" cy="45586"/>
          </a:xfrm>
          <a:prstGeom prst="straightConnector1">
            <a:avLst/>
          </a:prstGeom>
          <a:ln w="635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bg_reflec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143000" y="2068165"/>
          <a:ext cx="4038600" cy="3521075"/>
        </p:xfrm>
        <a:graphic>
          <a:graphicData uri="http://schemas.openxmlformats.org/presentationml/2006/ole">
            <p:oleObj spid="_x0000_s2050" name="Document" r:id="rId4" imgW="5499720" imgH="4724280" progId="Word.Document.8">
              <p:embed/>
            </p:oleObj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10200" y="2077568"/>
            <a:ext cx="3505200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Useful to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- Telecommunications V5 developers</a:t>
            </a:r>
          </a:p>
          <a:p>
            <a:pPr>
              <a:lnSpc>
                <a:spcPct val="120000"/>
              </a:lnSpc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- To give developers of Access Networks a cost effective solution to test against a Local Exchange.</a:t>
            </a:r>
          </a:p>
          <a:p>
            <a:pPr>
              <a:lnSpc>
                <a:spcPct val="120000"/>
              </a:lnSpc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Reason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- The cost of a real V5 Local Exchange is expensive for any company developing V5 Access Networks or V5 applications.  </a:t>
            </a: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bg_reflec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143000" y="2068165"/>
          <a:ext cx="4038600" cy="3521075"/>
        </p:xfrm>
        <a:graphic>
          <a:graphicData uri="http://schemas.openxmlformats.org/presentationml/2006/ole">
            <p:oleObj spid="_x0000_s3074" name="Document" r:id="rId4" imgW="5499720" imgH="4724280" progId="Word.Document.8">
              <p:embed/>
            </p:oleObj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10200" y="2077568"/>
            <a:ext cx="3505200" cy="31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Useful to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- Telecomm manufacturers / resellers</a:t>
            </a:r>
          </a:p>
          <a:p>
            <a:pPr>
              <a:lnSpc>
                <a:spcPct val="90000"/>
              </a:lnSpc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Purpose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- To enable manufacturers and resellers to demonstrate Access Networks to customers on-site and at exhibitions</a:t>
            </a:r>
          </a:p>
          <a:p>
            <a:pPr>
              <a:lnSpc>
                <a:spcPct val="90000"/>
              </a:lnSpc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Reason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- When a supplier of an Access Network needs to demonstrate their equipment at an exhibition or at the customer’s site this requires a local exchange to be present.  A V5 Local Exchange is bulky, expensive and wasteful of valuable resources for this task.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bg_reflec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57800" y="2060848"/>
            <a:ext cx="3657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>
                <a:latin typeface="Arial" pitchFamily="34" charset="0"/>
                <a:cs typeface="Arial" pitchFamily="34" charset="0"/>
              </a:rPr>
              <a:t>Useful to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- Telecomm manufacturers and developers / Service Providers</a:t>
            </a: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- Access Network Verification</a:t>
            </a: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>
                <a:latin typeface="Arial" pitchFamily="34" charset="0"/>
                <a:cs typeface="Arial" pitchFamily="34" charset="0"/>
              </a:rPr>
              <a:t>Reason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- Due to the high demand for reliable telecommunications equipment, developers and manufacturers need to be able to stress test their equipment. Could also be purchased by a Service Provider to test how good an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is before purchasing it.</a:t>
            </a: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1141413" y="2060848"/>
          <a:ext cx="3887787" cy="3671887"/>
        </p:xfrm>
        <a:graphic>
          <a:graphicData uri="http://schemas.openxmlformats.org/presentationml/2006/ole">
            <p:oleObj spid="_x0000_s4099" name="Document" r:id="rId4" imgW="5753880" imgH="5463000" progId="Word.Document.8">
              <p:embed/>
            </p:oleObj>
          </a:graphicData>
        </a:graphic>
      </p:graphicFrame>
      <p:pic>
        <p:nvPicPr>
          <p:cNvPr id="14" name="Picture 6" descr="bg_reflec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Block Diagram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3131840" y="2204864"/>
            <a:ext cx="1584176" cy="792088"/>
          </a:xfrm>
          <a:prstGeom prst="cloud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V5 LE + ISDN Network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3861048"/>
            <a:ext cx="12961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V5.1 Access Network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3068960"/>
            <a:ext cx="1534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Emutel™</a:t>
            </a:r>
            <a:r>
              <a:rPr lang="en-GB" sz="1400" b="1" dirty="0" err="1" smtClean="0">
                <a:solidFill>
                  <a:srgbClr val="DB0000"/>
                </a:solidFill>
              </a:rPr>
              <a:t>|</a:t>
            </a:r>
            <a:r>
              <a:rPr lang="en-GB" sz="1400" dirty="0" err="1" smtClean="0"/>
              <a:t>Virtuoso</a:t>
            </a:r>
            <a:endParaRPr lang="en-GB" sz="1400" dirty="0"/>
          </a:p>
        </p:txBody>
      </p:sp>
      <p:pic>
        <p:nvPicPr>
          <p:cNvPr id="17" name="Picture 16" descr="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576064" cy="490267"/>
          </a:xfrm>
          <a:prstGeom prst="rect">
            <a:avLst/>
          </a:prstGeom>
        </p:spPr>
      </p:pic>
      <p:pic>
        <p:nvPicPr>
          <p:cNvPr id="18" name="Picture 17" descr="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157192"/>
            <a:ext cx="576064" cy="490267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18" idx="0"/>
          </p:cNvCxnSpPr>
          <p:nvPr/>
        </p:nvCxnSpPr>
        <p:spPr>
          <a:xfrm rot="5400000" flipH="1" flipV="1">
            <a:off x="3887924" y="4473116"/>
            <a:ext cx="864096" cy="504056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V="1">
            <a:off x="3851920" y="3140968"/>
            <a:ext cx="864096" cy="576064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0"/>
          </p:cNvCxnSpPr>
          <p:nvPr/>
        </p:nvCxnSpPr>
        <p:spPr>
          <a:xfrm>
            <a:off x="4714696" y="2600908"/>
            <a:ext cx="1369472" cy="396044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0"/>
          </p:cNvCxnSpPr>
          <p:nvPr/>
        </p:nvCxnSpPr>
        <p:spPr>
          <a:xfrm rot="5400000" flipH="1" flipV="1">
            <a:off x="2543250" y="2480371"/>
            <a:ext cx="288032" cy="889147"/>
          </a:xfrm>
          <a:prstGeom prst="straightConnector1">
            <a:avLst/>
          </a:prstGeom>
          <a:ln w="254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2240" y="4221088"/>
            <a:ext cx="1281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Ascom</a:t>
            </a:r>
            <a:r>
              <a:rPr lang="en-GB" sz="1400" dirty="0" smtClean="0"/>
              <a:t> </a:t>
            </a:r>
            <a:r>
              <a:rPr lang="en-GB" sz="1400" dirty="0" err="1" smtClean="0"/>
              <a:t>Eurit</a:t>
            </a:r>
            <a:r>
              <a:rPr lang="en-GB" sz="1400" dirty="0" smtClean="0"/>
              <a:t> 30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806308" y="4293096"/>
            <a:ext cx="757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Acacia</a:t>
            </a:r>
          </a:p>
          <a:p>
            <a:r>
              <a:rPr lang="en-GB" sz="1400" dirty="0" smtClean="0"/>
              <a:t>Clarinet</a:t>
            </a:r>
            <a:endParaRPr lang="en-GB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695378" y="3920530"/>
            <a:ext cx="288032" cy="889147"/>
          </a:xfrm>
          <a:prstGeom prst="straightConnector1">
            <a:avLst/>
          </a:prstGeom>
          <a:ln w="254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0"/>
          </p:cNvCxnSpPr>
          <p:nvPr/>
        </p:nvCxnSpPr>
        <p:spPr>
          <a:xfrm rot="16200000" flipV="1">
            <a:off x="6476488" y="3324712"/>
            <a:ext cx="936104" cy="856648"/>
          </a:xfrm>
          <a:prstGeom prst="straightConnector1">
            <a:avLst/>
          </a:prstGeom>
          <a:ln w="254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8" idx="3"/>
          </p:cNvCxnSpPr>
          <p:nvPr/>
        </p:nvCxnSpPr>
        <p:spPr>
          <a:xfrm rot="10800000" flipV="1">
            <a:off x="4355976" y="4509120"/>
            <a:ext cx="2448272" cy="893206"/>
          </a:xfrm>
          <a:prstGeom prst="straightConnector1">
            <a:avLst/>
          </a:prstGeom>
          <a:ln w="254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2060848"/>
            <a:ext cx="3816424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DB0000"/>
              </a:buClr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arcatech Ltd</a:t>
            </a:r>
          </a:p>
          <a:p>
            <a:pPr algn="ctr">
              <a:lnSpc>
                <a:spcPct val="90000"/>
              </a:lnSpc>
              <a:buClr>
                <a:srgbClr val="DB0000"/>
              </a:buClr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210-212 Enterprise Centre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Ballinderry Road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Lisburn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BT282SA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UK</a:t>
            </a:r>
          </a:p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+44 (0) 28 92 677 204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sales@arcatech.com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www.arcatech.com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Contact Us at…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3220292"/>
            <a:ext cx="3816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DB0000"/>
              </a:buClr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The End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2060848"/>
            <a:ext cx="7200800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DB0000"/>
              </a:buClr>
              <a:buFont typeface="Arial" pitchFamily="34" charset="0"/>
              <a:buChar char="•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Virtuoso</a:t>
            </a:r>
          </a:p>
          <a:p>
            <a:pPr lvl="1">
              <a:lnSpc>
                <a:spcPct val="90000"/>
              </a:lnSpc>
              <a:buClr>
                <a:srgbClr val="DB0000"/>
              </a:buClr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Overview</a:t>
            </a:r>
          </a:p>
          <a:p>
            <a:pPr lvl="1">
              <a:lnSpc>
                <a:spcPct val="90000"/>
              </a:lnSpc>
              <a:buClr>
                <a:srgbClr val="DB0000"/>
              </a:buClr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Rack Application</a:t>
            </a:r>
          </a:p>
          <a:p>
            <a:pPr lvl="1">
              <a:lnSpc>
                <a:spcPct val="90000"/>
              </a:lnSpc>
              <a:buClr>
                <a:srgbClr val="DB0000"/>
              </a:buClr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Analyser Application</a:t>
            </a:r>
          </a:p>
          <a:p>
            <a:pPr>
              <a:lnSpc>
                <a:spcPct val="90000"/>
              </a:lnSpc>
              <a:buClr>
                <a:srgbClr val="DB0000"/>
              </a:buClr>
              <a:buFont typeface="Arial" pitchFamily="34" charset="0"/>
              <a:buChar char="•"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DB0000"/>
              </a:buClr>
              <a:buFont typeface="Arial" pitchFamily="34" charset="0"/>
              <a:buChar char="•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Applications</a:t>
            </a:r>
          </a:p>
          <a:p>
            <a:pPr>
              <a:lnSpc>
                <a:spcPct val="90000"/>
              </a:lnSpc>
              <a:buClr>
                <a:srgbClr val="DB0000"/>
              </a:buClr>
              <a:buFont typeface="Arial" pitchFamily="34" charset="0"/>
              <a:buChar char="•"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DB0000"/>
              </a:buClr>
              <a:buFont typeface="Arial" pitchFamily="34" charset="0"/>
              <a:buChar char="•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Demonstration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Agenda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Emutel™ Virtuoso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virtuo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520" y="1916832"/>
            <a:ext cx="4356712" cy="3483894"/>
          </a:xfrm>
          <a:prstGeom prst="rect">
            <a:avLst/>
          </a:prstGeom>
        </p:spPr>
      </p:pic>
      <p:pic>
        <p:nvPicPr>
          <p:cNvPr id="9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Configuration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40" y="1916832"/>
            <a:ext cx="5004048" cy="146211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835696" y="2964673"/>
            <a:ext cx="936104" cy="1588"/>
          </a:xfrm>
          <a:prstGeom prst="straightConnector1">
            <a:avLst/>
          </a:prstGeom>
          <a:ln w="381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35696" y="2676641"/>
            <a:ext cx="936104" cy="1588"/>
          </a:xfrm>
          <a:prstGeom prst="straightConnector1">
            <a:avLst/>
          </a:prstGeom>
          <a:ln w="381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35696" y="2388609"/>
            <a:ext cx="936104" cy="1588"/>
          </a:xfrm>
          <a:prstGeom prst="straightConnector1">
            <a:avLst/>
          </a:prstGeom>
          <a:ln w="381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75656" y="274864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24606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56" y="217258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83568" y="3423384"/>
          <a:ext cx="792088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16024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Emutel™ | Virtuoso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(standard controller card)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B (standard slot-in card)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 (standard slot-in card)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Interface type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Optional:</a:t>
                      </a:r>
                    </a:p>
                    <a:p>
                      <a:r>
                        <a:rPr lang="en-GB" sz="1200" dirty="0" smtClean="0"/>
                        <a:t>2x BRI-S</a:t>
                      </a:r>
                    </a:p>
                    <a:p>
                      <a:r>
                        <a:rPr lang="en-GB" sz="1200" dirty="0" smtClean="0"/>
                        <a:t>2x BRI-U</a:t>
                      </a:r>
                    </a:p>
                    <a:p>
                      <a:r>
                        <a:rPr lang="en-GB" sz="1200" dirty="0" smtClean="0"/>
                        <a:t>2x E1/T1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8x BRI-U or</a:t>
                      </a:r>
                    </a:p>
                    <a:p>
                      <a:r>
                        <a:rPr lang="en-GB" sz="1200" dirty="0" smtClean="0"/>
                        <a:t>8x BRI-</a:t>
                      </a:r>
                      <a:r>
                        <a:rPr lang="en-GB" sz="1200" dirty="0" err="1" smtClean="0"/>
                        <a:t>s</a:t>
                      </a:r>
                      <a:r>
                        <a:rPr lang="en-GB" sz="1200" dirty="0" smtClean="0"/>
                        <a:t> or</a:t>
                      </a:r>
                    </a:p>
                    <a:p>
                      <a:r>
                        <a:rPr lang="en-GB" sz="1200" dirty="0" smtClean="0"/>
                        <a:t>8x E1/T1 or</a:t>
                      </a:r>
                    </a:p>
                    <a:p>
                      <a:r>
                        <a:rPr lang="en-GB" sz="1200" dirty="0" smtClean="0"/>
                        <a:t>16 PSTN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8x</a:t>
                      </a:r>
                      <a:r>
                        <a:rPr lang="en-GB" sz="1200" baseline="0" dirty="0" smtClean="0"/>
                        <a:t> E1 Links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Software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ISDN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V5.1</a:t>
                      </a:r>
                      <a:r>
                        <a:rPr lang="en-GB" sz="1200" baseline="0" dirty="0" smtClean="0"/>
                        <a:t> only, V5.2 only</a:t>
                      </a:r>
                    </a:p>
                    <a:p>
                      <a:r>
                        <a:rPr lang="en-GB" sz="1200" baseline="0" dirty="0" smtClean="0"/>
                        <a:t>Both V5.1 and V5.2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Protocol Analyser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Optional</a:t>
                      </a:r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213285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Clr>
                <a:srgbClr val="DB0000"/>
              </a:buClr>
              <a:buFontTx/>
              <a:buChar char="•"/>
            </a:pPr>
            <a:r>
              <a:rPr lang="en-GB" sz="2800" b="1" dirty="0" smtClean="0"/>
              <a:t>V5 Rack Application</a:t>
            </a:r>
            <a:r>
              <a:rPr lang="en-GB" sz="3200" dirty="0" smtClean="0"/>
              <a:t> </a:t>
            </a:r>
            <a:endParaRPr lang="en-GB" sz="2800" dirty="0" smtClean="0"/>
          </a:p>
          <a:p>
            <a:pPr marL="571500" lvl="1">
              <a:buClr>
                <a:srgbClr val="DB0000"/>
              </a:buClr>
            </a:pPr>
            <a:r>
              <a:rPr lang="en-GB" dirty="0" smtClean="0"/>
              <a:t>Used to connect to the </a:t>
            </a:r>
            <a:r>
              <a:rPr lang="en-GB" dirty="0" err="1" smtClean="0"/>
              <a:t>emutel™</a:t>
            </a:r>
            <a:r>
              <a:rPr lang="en-GB" b="1" dirty="0" err="1" smtClean="0">
                <a:solidFill>
                  <a:srgbClr val="DB0000"/>
                </a:solidFill>
              </a:rPr>
              <a:t>|</a:t>
            </a:r>
            <a:r>
              <a:rPr lang="en-GB" dirty="0" err="1" smtClean="0"/>
              <a:t>Virtuoso</a:t>
            </a:r>
            <a:r>
              <a:rPr lang="en-GB" dirty="0" smtClean="0"/>
              <a:t> hardware, to configure the units settings &amp; communicate with the Access Network</a:t>
            </a:r>
          </a:p>
          <a:p>
            <a:pPr lvl="2">
              <a:buClr>
                <a:srgbClr val="DB0000"/>
              </a:buClr>
            </a:pPr>
            <a:endParaRPr lang="en-GB" dirty="0" smtClean="0"/>
          </a:p>
          <a:p>
            <a:pPr marL="381000" indent="-381000">
              <a:buClr>
                <a:srgbClr val="DB0000"/>
              </a:buClr>
              <a:buFontTx/>
              <a:buChar char="•"/>
            </a:pPr>
            <a:r>
              <a:rPr lang="en-GB" sz="2800" b="1" dirty="0" smtClean="0"/>
              <a:t>Analyser Application</a:t>
            </a:r>
            <a:endParaRPr lang="en-GB" sz="2800" dirty="0" smtClean="0"/>
          </a:p>
          <a:p>
            <a:pPr marL="571500" lvl="1">
              <a:buClr>
                <a:srgbClr val="DB0000"/>
              </a:buClr>
            </a:pPr>
            <a:r>
              <a:rPr lang="en-GB" dirty="0" smtClean="0"/>
              <a:t>Used to display the decoded packets on to the PC screen. Will also setup all filters and analyser settings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Software Applications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V5 Rack Application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5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2997076" cy="1006923"/>
          </a:xfrm>
          <a:prstGeom prst="rect">
            <a:avLst/>
          </a:prstGeom>
        </p:spPr>
      </p:pic>
      <p:pic>
        <p:nvPicPr>
          <p:cNvPr id="12" name="Picture 11" descr="v5ap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429000"/>
            <a:ext cx="3024336" cy="1922248"/>
          </a:xfrm>
          <a:prstGeom prst="rect">
            <a:avLst/>
          </a:prstGeom>
        </p:spPr>
      </p:pic>
      <p:pic>
        <p:nvPicPr>
          <p:cNvPr id="14" name="Picture 13" descr="v5ap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3" y="3429000"/>
            <a:ext cx="3024335" cy="194421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2339752" y="2996952"/>
            <a:ext cx="720080" cy="576064"/>
          </a:xfrm>
          <a:prstGeom prst="straightConnector1">
            <a:avLst/>
          </a:prstGeom>
          <a:ln w="635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07904" y="2996952"/>
            <a:ext cx="1584176" cy="576064"/>
          </a:xfrm>
          <a:prstGeom prst="straightConnector1">
            <a:avLst/>
          </a:prstGeom>
          <a:ln w="635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bg_reflec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V5 Rack Application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v5app2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132856"/>
            <a:ext cx="5459696" cy="3207848"/>
          </a:xfrm>
          <a:prstGeom prst="rect">
            <a:avLst/>
          </a:prstGeom>
        </p:spPr>
      </p:pic>
      <p:pic>
        <p:nvPicPr>
          <p:cNvPr id="9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Analyser Application Main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naly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16832"/>
            <a:ext cx="4991003" cy="3745032"/>
          </a:xfrm>
          <a:prstGeom prst="rect">
            <a:avLst/>
          </a:prstGeom>
        </p:spPr>
      </p:pic>
      <p:pic>
        <p:nvPicPr>
          <p:cNvPr id="10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99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-1519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64" y="786190"/>
            <a:ext cx="263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… testing tomorrows telecom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19675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B0000"/>
                </a:solidFill>
                <a:latin typeface="Arial" pitchFamily="34" charset="0"/>
                <a:cs typeface="Arial" pitchFamily="34" charset="0"/>
              </a:rPr>
              <a:t>Analyser App Filters</a:t>
            </a:r>
          </a:p>
          <a:p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7200800" cy="0"/>
          </a:xfrm>
          <a:prstGeom prst="line">
            <a:avLst/>
          </a:prstGeom>
          <a:ln w="254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D:\Documents and Settings\nevin\Desktop\Snapshots\fil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83241"/>
            <a:ext cx="2485949" cy="1823642"/>
          </a:xfrm>
          <a:prstGeom prst="rect">
            <a:avLst/>
          </a:prstGeom>
          <a:noFill/>
        </p:spPr>
      </p:pic>
      <p:pic>
        <p:nvPicPr>
          <p:cNvPr id="12" name="Picture 13" descr="D:\Documents and Settings\nevin\Desktop\Snapshots\filter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9893" y="3501008"/>
            <a:ext cx="1697100" cy="1904262"/>
          </a:xfrm>
          <a:prstGeom prst="rect">
            <a:avLst/>
          </a:prstGeom>
          <a:noFill/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207100" y="2063750"/>
            <a:ext cx="19103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Pick specific messages for personally designed  filters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949591" y="4509120"/>
            <a:ext cx="15674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Use general settings for layer detail </a:t>
            </a:r>
          </a:p>
        </p:txBody>
      </p:sp>
      <p:cxnSp>
        <p:nvCxnSpPr>
          <p:cNvPr id="17" name="Straight Arrow Connector 16"/>
          <p:cNvCxnSpPr>
            <a:stCxn id="15" idx="3"/>
            <a:endCxn id="12" idx="1"/>
          </p:cNvCxnSpPr>
          <p:nvPr/>
        </p:nvCxnSpPr>
        <p:spPr>
          <a:xfrm flipV="1">
            <a:off x="3517086" y="4453139"/>
            <a:ext cx="1932807" cy="425313"/>
          </a:xfrm>
          <a:prstGeom prst="straightConnector1">
            <a:avLst/>
          </a:prstGeom>
          <a:ln w="635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707904" y="2492896"/>
            <a:ext cx="1440160" cy="360040"/>
          </a:xfrm>
          <a:prstGeom prst="straightConnector1">
            <a:avLst/>
          </a:prstGeom>
          <a:ln w="63500">
            <a:solidFill>
              <a:srgbClr val="DB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bg_reflec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466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Dfecowicz</dc:creator>
  <cp:lastModifiedBy>Dfecowicz</cp:lastModifiedBy>
  <cp:revision>11</cp:revision>
  <dcterms:created xsi:type="dcterms:W3CDTF">2011-09-14T09:33:19Z</dcterms:created>
  <dcterms:modified xsi:type="dcterms:W3CDTF">2012-06-21T15:14:50Z</dcterms:modified>
</cp:coreProperties>
</file>