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22" r:id="rId2"/>
    <p:sldId id="328" r:id="rId3"/>
    <p:sldId id="325" r:id="rId4"/>
    <p:sldId id="327" r:id="rId5"/>
    <p:sldId id="305" r:id="rId6"/>
    <p:sldId id="294" r:id="rId7"/>
    <p:sldId id="299" r:id="rId8"/>
    <p:sldId id="300" r:id="rId9"/>
    <p:sldId id="302" r:id="rId10"/>
    <p:sldId id="304" r:id="rId11"/>
    <p:sldId id="316" r:id="rId12"/>
    <p:sldId id="329" r:id="rId13"/>
    <p:sldId id="323" r:id="rId14"/>
    <p:sldId id="330" r:id="rId15"/>
    <p:sldId id="331" r:id="rId16"/>
    <p:sldId id="332" r:id="rId17"/>
    <p:sldId id="333" r:id="rId18"/>
    <p:sldId id="334" r:id="rId19"/>
    <p:sldId id="320" r:id="rId2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FF"/>
    <a:srgbClr val="CC9900"/>
    <a:srgbClr val="FFFF00"/>
    <a:srgbClr val="FF3300"/>
    <a:srgbClr val="440064"/>
    <a:srgbClr val="6600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64" y="-78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5C9049-8B2D-45F4-8FB6-4873428FF92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9B4834-66C7-4630-A8B4-AD93BEDD95C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1295400" y="1066800"/>
            <a:ext cx="7239000" cy="0"/>
          </a:xfrm>
          <a:prstGeom prst="line">
            <a:avLst/>
          </a:prstGeom>
          <a:noFill/>
          <a:ln w="158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4648200" y="-152400"/>
            <a:ext cx="4800600" cy="77724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4495800" y="4876800"/>
            <a:ext cx="1371600" cy="13716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0" y="1752600"/>
            <a:ext cx="5486400" cy="5486400"/>
          </a:xfrm>
          <a:prstGeom prst="ellips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14" cstate="print"/>
          <a:srcRect r="20918"/>
          <a:stretch>
            <a:fillRect/>
          </a:stretch>
        </p:blipFill>
        <p:spPr bwMode="auto">
          <a:xfrm>
            <a:off x="5638800" y="6451600"/>
            <a:ext cx="3505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533400" y="6629400"/>
            <a:ext cx="5105400" cy="0"/>
          </a:xfrm>
          <a:prstGeom prst="line">
            <a:avLst/>
          </a:prstGeom>
          <a:noFill/>
          <a:ln w="9525">
            <a:solidFill>
              <a:srgbClr val="EED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914400" y="0"/>
            <a:ext cx="76200" cy="6858000"/>
          </a:xfrm>
          <a:prstGeom prst="rect">
            <a:avLst/>
          </a:prstGeom>
          <a:gradFill rotWithShape="0">
            <a:gsLst>
              <a:gs pos="0">
                <a:srgbClr val="660066">
                  <a:gamma/>
                  <a:shade val="29804"/>
                  <a:invGamma/>
                </a:srgbClr>
              </a:gs>
              <a:gs pos="100000">
                <a:srgbClr val="6600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1154" name="Picture 18" descr="power point ba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97401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ISDN PRODUCT GUIDE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6248400" cy="4640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0000"/>
                </a:solidFill>
              </a:rPr>
              <a:t>emutel|Solo</a:t>
            </a:r>
            <a:endParaRPr lang="en-GB" sz="18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i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i="1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US" sz="1600" b="1"/>
              <a:t>arcatech Limited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US" sz="1600" b="1"/>
              <a:t>Unit 402 LEO Ballinderry Road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Lisburn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Northern Ireland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BT28 2QA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solidFill>
                  <a:srgbClr val="000000"/>
                </a:solidFill>
                <a:cs typeface="Times New Roman" pitchFamily="18" charset="0"/>
              </a:rPr>
              <a:t>Tel: +44 (0)28 9267 7204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solidFill>
                  <a:srgbClr val="000000"/>
                </a:solidFill>
                <a:cs typeface="Times New Roman" pitchFamily="18" charset="0"/>
              </a:rPr>
              <a:t>Fax: +44 (0)28 9260 5353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cs typeface="Times New Roman" pitchFamily="18" charset="0"/>
              </a:rPr>
              <a:t>sales@arcatech.com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n-GB" sz="1400" b="1">
                <a:cs typeface="Times New Roman" pitchFamily="18" charset="0"/>
              </a:rPr>
              <a:t>www.arcatech.com</a:t>
            </a:r>
          </a:p>
          <a:p>
            <a:pPr>
              <a:spcBef>
                <a:spcPct val="50000"/>
              </a:spcBef>
            </a:pPr>
            <a:endParaRPr lang="en-GB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6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6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042988" y="449263"/>
            <a:ext cx="796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Summary of Features</a:t>
            </a:r>
            <a:endParaRPr lang="en-GB"/>
          </a:p>
        </p:txBody>
      </p:sp>
      <p:graphicFrame>
        <p:nvGraphicFramePr>
          <p:cNvPr id="70818" name="Object 162"/>
          <p:cNvGraphicFramePr>
            <a:graphicFrameLocks noChangeAspect="1"/>
          </p:cNvGraphicFramePr>
          <p:nvPr/>
        </p:nvGraphicFramePr>
        <p:xfrm>
          <a:off x="1139825" y="1436688"/>
          <a:ext cx="7837488" cy="4335462"/>
        </p:xfrm>
        <a:graphic>
          <a:graphicData uri="http://schemas.openxmlformats.org/presentationml/2006/ole">
            <p:oleObj spid="_x0000_s70818" name="Worksheet" r:id="rId3" imgW="7067380" imgH="386712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0" name="Line 610"/>
          <p:cNvSpPr>
            <a:spLocks noChangeShapeType="1"/>
          </p:cNvSpPr>
          <p:nvPr/>
        </p:nvSpPr>
        <p:spPr bwMode="auto">
          <a:xfrm flipV="1">
            <a:off x="3419475" y="27813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87674" name="Picture 634" descr="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38" y="3181350"/>
            <a:ext cx="3505200" cy="1004888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04175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Typical Application</a:t>
            </a:r>
          </a:p>
        </p:txBody>
      </p:sp>
      <p:sp>
        <p:nvSpPr>
          <p:cNvPr id="87580" name="Line 540"/>
          <p:cNvSpPr>
            <a:spLocks noChangeShapeType="1"/>
          </p:cNvSpPr>
          <p:nvPr/>
        </p:nvSpPr>
        <p:spPr bwMode="auto">
          <a:xfrm>
            <a:off x="1981200" y="2057400"/>
            <a:ext cx="0" cy="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83" name="Line 543"/>
          <p:cNvSpPr>
            <a:spLocks noChangeShapeType="1"/>
          </p:cNvSpPr>
          <p:nvPr/>
        </p:nvSpPr>
        <p:spPr bwMode="auto">
          <a:xfrm>
            <a:off x="7543800" y="2819400"/>
            <a:ext cx="0" cy="990600"/>
          </a:xfrm>
          <a:prstGeom prst="line">
            <a:avLst/>
          </a:prstGeom>
          <a:noFill/>
          <a:ln w="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596" name="Text Box 556"/>
          <p:cNvSpPr txBox="1">
            <a:spLocks noChangeArrowheads="1"/>
          </p:cNvSpPr>
          <p:nvPr/>
        </p:nvSpPr>
        <p:spPr bwMode="auto">
          <a:xfrm>
            <a:off x="3429000" y="5410200"/>
            <a:ext cx="9906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7618" name="Text Box 578"/>
          <p:cNvSpPr txBox="1">
            <a:spLocks noChangeArrowheads="1"/>
          </p:cNvSpPr>
          <p:nvPr/>
        </p:nvSpPr>
        <p:spPr bwMode="auto">
          <a:xfrm>
            <a:off x="3200400" y="5867400"/>
            <a:ext cx="8382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7625" name="Text Box 585"/>
          <p:cNvSpPr txBox="1">
            <a:spLocks noChangeArrowheads="1"/>
          </p:cNvSpPr>
          <p:nvPr/>
        </p:nvSpPr>
        <p:spPr bwMode="auto">
          <a:xfrm>
            <a:off x="1219200" y="1219200"/>
            <a:ext cx="7391400" cy="581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In this example, an emutel|Solo is providing a network interface to verify the operation of a piece of customers equipment. </a:t>
            </a:r>
          </a:p>
        </p:txBody>
      </p:sp>
      <p:grpSp>
        <p:nvGrpSpPr>
          <p:cNvPr id="87630" name="Group 590"/>
          <p:cNvGrpSpPr>
            <a:grpSpLocks/>
          </p:cNvGrpSpPr>
          <p:nvPr/>
        </p:nvGrpSpPr>
        <p:grpSpPr bwMode="auto">
          <a:xfrm>
            <a:off x="3419475" y="5229225"/>
            <a:ext cx="609600" cy="685800"/>
            <a:chOff x="5080" y="3088"/>
            <a:chExt cx="344" cy="328"/>
          </a:xfrm>
        </p:grpSpPr>
        <p:sp>
          <p:nvSpPr>
            <p:cNvPr id="87631" name="Rectangle 591"/>
            <p:cNvSpPr>
              <a:spLocks noChangeArrowheads="1"/>
            </p:cNvSpPr>
            <p:nvPr/>
          </p:nvSpPr>
          <p:spPr bwMode="auto">
            <a:xfrm>
              <a:off x="5080" y="3088"/>
              <a:ext cx="344" cy="32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7632" name="Group 592"/>
            <p:cNvGrpSpPr>
              <a:grpSpLocks/>
            </p:cNvGrpSpPr>
            <p:nvPr/>
          </p:nvGrpSpPr>
          <p:grpSpPr bwMode="auto">
            <a:xfrm>
              <a:off x="5096" y="3094"/>
              <a:ext cx="318" cy="315"/>
              <a:chOff x="5096" y="3094"/>
              <a:chExt cx="318" cy="315"/>
            </a:xfrm>
          </p:grpSpPr>
          <p:sp>
            <p:nvSpPr>
              <p:cNvPr id="87633" name="Rectangle 593"/>
              <p:cNvSpPr>
                <a:spLocks noChangeArrowheads="1"/>
              </p:cNvSpPr>
              <p:nvPr/>
            </p:nvSpPr>
            <p:spPr bwMode="auto">
              <a:xfrm>
                <a:off x="5096" y="3105"/>
                <a:ext cx="140" cy="100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4" name="Line 594"/>
              <p:cNvSpPr>
                <a:spLocks noChangeShapeType="1"/>
              </p:cNvSpPr>
              <p:nvPr/>
            </p:nvSpPr>
            <p:spPr bwMode="auto">
              <a:xfrm flipH="1" flipV="1">
                <a:off x="5096" y="3105"/>
                <a:ext cx="26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5" name="Line 595"/>
              <p:cNvSpPr>
                <a:spLocks noChangeShapeType="1"/>
              </p:cNvSpPr>
              <p:nvPr/>
            </p:nvSpPr>
            <p:spPr bwMode="auto">
              <a:xfrm flipV="1">
                <a:off x="5211" y="3105"/>
                <a:ext cx="25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6" name="Rectangle 596"/>
              <p:cNvSpPr>
                <a:spLocks noChangeArrowheads="1"/>
              </p:cNvSpPr>
              <p:nvPr/>
            </p:nvSpPr>
            <p:spPr bwMode="auto">
              <a:xfrm>
                <a:off x="5252" y="3094"/>
                <a:ext cx="162" cy="3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7" name="Freeform 597"/>
              <p:cNvSpPr>
                <a:spLocks noEditPoints="1"/>
              </p:cNvSpPr>
              <p:nvPr/>
            </p:nvSpPr>
            <p:spPr bwMode="auto">
              <a:xfrm>
                <a:off x="5278" y="3120"/>
                <a:ext cx="130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50" y="139"/>
                  </a:cxn>
                  <a:cxn ang="0">
                    <a:pos x="50" y="115"/>
                  </a:cxn>
                  <a:cxn ang="0">
                    <a:pos x="0" y="115"/>
                  </a:cxn>
                  <a:cxn ang="0">
                    <a:pos x="0" y="139"/>
                  </a:cxn>
                  <a:cxn ang="0">
                    <a:pos x="0" y="101"/>
                  </a:cxn>
                  <a:cxn ang="0">
                    <a:pos x="50" y="101"/>
                  </a:cxn>
                  <a:cxn ang="0">
                    <a:pos x="50" y="77"/>
                  </a:cxn>
                  <a:cxn ang="0">
                    <a:pos x="0" y="77"/>
                  </a:cxn>
                  <a:cxn ang="0">
                    <a:pos x="0" y="101"/>
                  </a:cxn>
                  <a:cxn ang="0">
                    <a:pos x="0" y="63"/>
                  </a:cxn>
                  <a:cxn ang="0">
                    <a:pos x="50" y="63"/>
                  </a:cxn>
                  <a:cxn ang="0">
                    <a:pos x="50" y="38"/>
                  </a:cxn>
                  <a:cxn ang="0">
                    <a:pos x="0" y="38"/>
                  </a:cxn>
                  <a:cxn ang="0">
                    <a:pos x="0" y="63"/>
                  </a:cxn>
                  <a:cxn ang="0">
                    <a:pos x="0" y="24"/>
                  </a:cxn>
                  <a:cxn ang="0">
                    <a:pos x="50" y="2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79" y="139"/>
                  </a:cxn>
                  <a:cxn ang="0">
                    <a:pos x="129" y="139"/>
                  </a:cxn>
                  <a:cxn ang="0">
                    <a:pos x="129" y="115"/>
                  </a:cxn>
                  <a:cxn ang="0">
                    <a:pos x="79" y="115"/>
                  </a:cxn>
                  <a:cxn ang="0">
                    <a:pos x="79" y="139"/>
                  </a:cxn>
                  <a:cxn ang="0">
                    <a:pos x="79" y="101"/>
                  </a:cxn>
                  <a:cxn ang="0">
                    <a:pos x="129" y="101"/>
                  </a:cxn>
                  <a:cxn ang="0">
                    <a:pos x="129" y="77"/>
                  </a:cxn>
                  <a:cxn ang="0">
                    <a:pos x="79" y="77"/>
                  </a:cxn>
                  <a:cxn ang="0">
                    <a:pos x="79" y="101"/>
                  </a:cxn>
                  <a:cxn ang="0">
                    <a:pos x="79" y="63"/>
                  </a:cxn>
                  <a:cxn ang="0">
                    <a:pos x="129" y="63"/>
                  </a:cxn>
                  <a:cxn ang="0">
                    <a:pos x="129" y="38"/>
                  </a:cxn>
                  <a:cxn ang="0">
                    <a:pos x="79" y="38"/>
                  </a:cxn>
                  <a:cxn ang="0">
                    <a:pos x="79" y="63"/>
                  </a:cxn>
                  <a:cxn ang="0">
                    <a:pos x="79" y="24"/>
                  </a:cxn>
                  <a:cxn ang="0">
                    <a:pos x="129" y="24"/>
                  </a:cxn>
                  <a:cxn ang="0">
                    <a:pos x="129" y="0"/>
                  </a:cxn>
                  <a:cxn ang="0">
                    <a:pos x="79" y="0"/>
                  </a:cxn>
                  <a:cxn ang="0">
                    <a:pos x="79" y="24"/>
                  </a:cxn>
                </a:cxnLst>
                <a:rect l="0" t="0" r="r" b="b"/>
                <a:pathLst>
                  <a:path w="129" h="139">
                    <a:moveTo>
                      <a:pt x="0" y="139"/>
                    </a:moveTo>
                    <a:lnTo>
                      <a:pt x="50" y="139"/>
                    </a:lnTo>
                    <a:lnTo>
                      <a:pt x="50" y="115"/>
                    </a:lnTo>
                    <a:lnTo>
                      <a:pt x="0" y="115"/>
                    </a:lnTo>
                    <a:lnTo>
                      <a:pt x="0" y="139"/>
                    </a:lnTo>
                    <a:close/>
                    <a:moveTo>
                      <a:pt x="0" y="101"/>
                    </a:moveTo>
                    <a:lnTo>
                      <a:pt x="50" y="101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101"/>
                    </a:lnTo>
                    <a:close/>
                    <a:moveTo>
                      <a:pt x="0" y="63"/>
                    </a:moveTo>
                    <a:lnTo>
                      <a:pt x="50" y="63"/>
                    </a:lnTo>
                    <a:lnTo>
                      <a:pt x="50" y="38"/>
                    </a:lnTo>
                    <a:lnTo>
                      <a:pt x="0" y="38"/>
                    </a:lnTo>
                    <a:lnTo>
                      <a:pt x="0" y="63"/>
                    </a:lnTo>
                    <a:close/>
                    <a:moveTo>
                      <a:pt x="0" y="24"/>
                    </a:moveTo>
                    <a:lnTo>
                      <a:pt x="50" y="2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79" y="139"/>
                    </a:moveTo>
                    <a:lnTo>
                      <a:pt x="129" y="139"/>
                    </a:lnTo>
                    <a:lnTo>
                      <a:pt x="129" y="115"/>
                    </a:lnTo>
                    <a:lnTo>
                      <a:pt x="79" y="115"/>
                    </a:lnTo>
                    <a:lnTo>
                      <a:pt x="79" y="139"/>
                    </a:lnTo>
                    <a:close/>
                    <a:moveTo>
                      <a:pt x="79" y="101"/>
                    </a:moveTo>
                    <a:lnTo>
                      <a:pt x="129" y="101"/>
                    </a:lnTo>
                    <a:lnTo>
                      <a:pt x="129" y="77"/>
                    </a:lnTo>
                    <a:lnTo>
                      <a:pt x="79" y="77"/>
                    </a:lnTo>
                    <a:lnTo>
                      <a:pt x="79" y="101"/>
                    </a:lnTo>
                    <a:close/>
                    <a:moveTo>
                      <a:pt x="79" y="63"/>
                    </a:moveTo>
                    <a:lnTo>
                      <a:pt x="129" y="63"/>
                    </a:lnTo>
                    <a:lnTo>
                      <a:pt x="129" y="38"/>
                    </a:lnTo>
                    <a:lnTo>
                      <a:pt x="79" y="38"/>
                    </a:lnTo>
                    <a:lnTo>
                      <a:pt x="79" y="63"/>
                    </a:lnTo>
                    <a:close/>
                    <a:moveTo>
                      <a:pt x="79" y="24"/>
                    </a:moveTo>
                    <a:lnTo>
                      <a:pt x="129" y="24"/>
                    </a:lnTo>
                    <a:lnTo>
                      <a:pt x="129" y="0"/>
                    </a:lnTo>
                    <a:lnTo>
                      <a:pt x="79" y="0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8" name="Freeform 598"/>
              <p:cNvSpPr>
                <a:spLocks noEditPoints="1"/>
              </p:cNvSpPr>
              <p:nvPr/>
            </p:nvSpPr>
            <p:spPr bwMode="auto">
              <a:xfrm>
                <a:off x="5258" y="3120"/>
                <a:ext cx="119" cy="225"/>
              </a:xfrm>
              <a:custGeom>
                <a:avLst/>
                <a:gdLst/>
                <a:ahLst/>
                <a:cxnLst>
                  <a:cxn ang="0">
                    <a:pos x="20" y="139"/>
                  </a:cxn>
                  <a:cxn ang="0">
                    <a:pos x="0" y="115"/>
                  </a:cxn>
                  <a:cxn ang="0">
                    <a:pos x="0" y="101"/>
                  </a:cxn>
                  <a:cxn ang="0">
                    <a:pos x="20" y="77"/>
                  </a:cxn>
                  <a:cxn ang="0">
                    <a:pos x="0" y="101"/>
                  </a:cxn>
                  <a:cxn ang="0">
                    <a:pos x="20" y="63"/>
                  </a:cxn>
                  <a:cxn ang="0">
                    <a:pos x="0" y="38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4"/>
                  </a:cxn>
                  <a:cxn ang="0">
                    <a:pos x="99" y="139"/>
                  </a:cxn>
                  <a:cxn ang="0">
                    <a:pos x="80" y="115"/>
                  </a:cxn>
                  <a:cxn ang="0">
                    <a:pos x="80" y="101"/>
                  </a:cxn>
                  <a:cxn ang="0">
                    <a:pos x="99" y="77"/>
                  </a:cxn>
                  <a:cxn ang="0">
                    <a:pos x="80" y="101"/>
                  </a:cxn>
                  <a:cxn ang="0">
                    <a:pos x="99" y="63"/>
                  </a:cxn>
                  <a:cxn ang="0">
                    <a:pos x="80" y="38"/>
                  </a:cxn>
                  <a:cxn ang="0">
                    <a:pos x="80" y="24"/>
                  </a:cxn>
                  <a:cxn ang="0">
                    <a:pos x="99" y="0"/>
                  </a:cxn>
                  <a:cxn ang="0">
                    <a:pos x="80" y="24"/>
                  </a:cxn>
                  <a:cxn ang="0">
                    <a:pos x="53" y="324"/>
                  </a:cxn>
                  <a:cxn ang="0">
                    <a:pos x="31" y="294"/>
                  </a:cxn>
                  <a:cxn ang="0">
                    <a:pos x="64" y="324"/>
                  </a:cxn>
                  <a:cxn ang="0">
                    <a:pos x="86" y="294"/>
                  </a:cxn>
                  <a:cxn ang="0">
                    <a:pos x="64" y="324"/>
                  </a:cxn>
                  <a:cxn ang="0">
                    <a:pos x="118" y="324"/>
                  </a:cxn>
                  <a:cxn ang="0">
                    <a:pos x="97" y="294"/>
                  </a:cxn>
                  <a:cxn ang="0">
                    <a:pos x="31" y="365"/>
                  </a:cxn>
                  <a:cxn ang="0">
                    <a:pos x="53" y="337"/>
                  </a:cxn>
                  <a:cxn ang="0">
                    <a:pos x="31" y="365"/>
                  </a:cxn>
                  <a:cxn ang="0">
                    <a:pos x="86" y="365"/>
                  </a:cxn>
                  <a:cxn ang="0">
                    <a:pos x="64" y="337"/>
                  </a:cxn>
                  <a:cxn ang="0">
                    <a:pos x="97" y="365"/>
                  </a:cxn>
                  <a:cxn ang="0">
                    <a:pos x="118" y="337"/>
                  </a:cxn>
                  <a:cxn ang="0">
                    <a:pos x="97" y="365"/>
                  </a:cxn>
                  <a:cxn ang="0">
                    <a:pos x="53" y="408"/>
                  </a:cxn>
                  <a:cxn ang="0">
                    <a:pos x="31" y="379"/>
                  </a:cxn>
                  <a:cxn ang="0">
                    <a:pos x="64" y="408"/>
                  </a:cxn>
                  <a:cxn ang="0">
                    <a:pos x="86" y="379"/>
                  </a:cxn>
                  <a:cxn ang="0">
                    <a:pos x="64" y="408"/>
                  </a:cxn>
                  <a:cxn ang="0">
                    <a:pos x="118" y="408"/>
                  </a:cxn>
                  <a:cxn ang="0">
                    <a:pos x="97" y="379"/>
                  </a:cxn>
                  <a:cxn ang="0">
                    <a:pos x="31" y="450"/>
                  </a:cxn>
                  <a:cxn ang="0">
                    <a:pos x="53" y="422"/>
                  </a:cxn>
                  <a:cxn ang="0">
                    <a:pos x="31" y="450"/>
                  </a:cxn>
                  <a:cxn ang="0">
                    <a:pos x="86" y="450"/>
                  </a:cxn>
                  <a:cxn ang="0">
                    <a:pos x="64" y="422"/>
                  </a:cxn>
                  <a:cxn ang="0">
                    <a:pos x="97" y="450"/>
                  </a:cxn>
                  <a:cxn ang="0">
                    <a:pos x="118" y="422"/>
                  </a:cxn>
                  <a:cxn ang="0">
                    <a:pos x="97" y="450"/>
                  </a:cxn>
                </a:cxnLst>
                <a:rect l="0" t="0" r="r" b="b"/>
                <a:pathLst>
                  <a:path w="118" h="450">
                    <a:moveTo>
                      <a:pt x="0" y="139"/>
                    </a:moveTo>
                    <a:lnTo>
                      <a:pt x="20" y="139"/>
                    </a:lnTo>
                    <a:lnTo>
                      <a:pt x="20" y="115"/>
                    </a:lnTo>
                    <a:lnTo>
                      <a:pt x="0" y="115"/>
                    </a:lnTo>
                    <a:lnTo>
                      <a:pt x="0" y="139"/>
                    </a:lnTo>
                    <a:close/>
                    <a:moveTo>
                      <a:pt x="0" y="101"/>
                    </a:moveTo>
                    <a:lnTo>
                      <a:pt x="20" y="101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101"/>
                    </a:lnTo>
                    <a:close/>
                    <a:moveTo>
                      <a:pt x="0" y="63"/>
                    </a:moveTo>
                    <a:lnTo>
                      <a:pt x="20" y="63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63"/>
                    </a:lnTo>
                    <a:close/>
                    <a:moveTo>
                      <a:pt x="0" y="24"/>
                    </a:moveTo>
                    <a:lnTo>
                      <a:pt x="20" y="2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80" y="139"/>
                    </a:moveTo>
                    <a:lnTo>
                      <a:pt x="99" y="139"/>
                    </a:lnTo>
                    <a:lnTo>
                      <a:pt x="99" y="115"/>
                    </a:lnTo>
                    <a:lnTo>
                      <a:pt x="80" y="115"/>
                    </a:lnTo>
                    <a:lnTo>
                      <a:pt x="80" y="139"/>
                    </a:lnTo>
                    <a:close/>
                    <a:moveTo>
                      <a:pt x="80" y="101"/>
                    </a:moveTo>
                    <a:lnTo>
                      <a:pt x="99" y="101"/>
                    </a:lnTo>
                    <a:lnTo>
                      <a:pt x="99" y="77"/>
                    </a:lnTo>
                    <a:lnTo>
                      <a:pt x="80" y="77"/>
                    </a:lnTo>
                    <a:lnTo>
                      <a:pt x="80" y="101"/>
                    </a:lnTo>
                    <a:close/>
                    <a:moveTo>
                      <a:pt x="80" y="63"/>
                    </a:moveTo>
                    <a:lnTo>
                      <a:pt x="99" y="63"/>
                    </a:lnTo>
                    <a:lnTo>
                      <a:pt x="99" y="38"/>
                    </a:lnTo>
                    <a:lnTo>
                      <a:pt x="80" y="38"/>
                    </a:lnTo>
                    <a:lnTo>
                      <a:pt x="80" y="63"/>
                    </a:lnTo>
                    <a:close/>
                    <a:moveTo>
                      <a:pt x="80" y="24"/>
                    </a:moveTo>
                    <a:lnTo>
                      <a:pt x="99" y="24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80" y="24"/>
                    </a:lnTo>
                    <a:close/>
                    <a:moveTo>
                      <a:pt x="31" y="324"/>
                    </a:moveTo>
                    <a:lnTo>
                      <a:pt x="53" y="324"/>
                    </a:lnTo>
                    <a:lnTo>
                      <a:pt x="53" y="294"/>
                    </a:lnTo>
                    <a:lnTo>
                      <a:pt x="31" y="294"/>
                    </a:lnTo>
                    <a:lnTo>
                      <a:pt x="31" y="324"/>
                    </a:lnTo>
                    <a:close/>
                    <a:moveTo>
                      <a:pt x="64" y="324"/>
                    </a:moveTo>
                    <a:lnTo>
                      <a:pt x="86" y="324"/>
                    </a:lnTo>
                    <a:lnTo>
                      <a:pt x="86" y="294"/>
                    </a:lnTo>
                    <a:lnTo>
                      <a:pt x="64" y="294"/>
                    </a:lnTo>
                    <a:lnTo>
                      <a:pt x="64" y="324"/>
                    </a:lnTo>
                    <a:close/>
                    <a:moveTo>
                      <a:pt x="97" y="324"/>
                    </a:moveTo>
                    <a:lnTo>
                      <a:pt x="118" y="324"/>
                    </a:lnTo>
                    <a:lnTo>
                      <a:pt x="118" y="294"/>
                    </a:lnTo>
                    <a:lnTo>
                      <a:pt x="97" y="294"/>
                    </a:lnTo>
                    <a:lnTo>
                      <a:pt x="97" y="324"/>
                    </a:lnTo>
                    <a:close/>
                    <a:moveTo>
                      <a:pt x="31" y="365"/>
                    </a:moveTo>
                    <a:lnTo>
                      <a:pt x="53" y="365"/>
                    </a:lnTo>
                    <a:lnTo>
                      <a:pt x="53" y="337"/>
                    </a:lnTo>
                    <a:lnTo>
                      <a:pt x="31" y="337"/>
                    </a:lnTo>
                    <a:lnTo>
                      <a:pt x="31" y="365"/>
                    </a:lnTo>
                    <a:close/>
                    <a:moveTo>
                      <a:pt x="64" y="365"/>
                    </a:moveTo>
                    <a:lnTo>
                      <a:pt x="86" y="365"/>
                    </a:lnTo>
                    <a:lnTo>
                      <a:pt x="86" y="337"/>
                    </a:lnTo>
                    <a:lnTo>
                      <a:pt x="64" y="337"/>
                    </a:lnTo>
                    <a:lnTo>
                      <a:pt x="64" y="365"/>
                    </a:lnTo>
                    <a:close/>
                    <a:moveTo>
                      <a:pt x="97" y="365"/>
                    </a:moveTo>
                    <a:lnTo>
                      <a:pt x="118" y="365"/>
                    </a:lnTo>
                    <a:lnTo>
                      <a:pt x="118" y="337"/>
                    </a:lnTo>
                    <a:lnTo>
                      <a:pt x="97" y="337"/>
                    </a:lnTo>
                    <a:lnTo>
                      <a:pt x="97" y="365"/>
                    </a:lnTo>
                    <a:close/>
                    <a:moveTo>
                      <a:pt x="31" y="408"/>
                    </a:moveTo>
                    <a:lnTo>
                      <a:pt x="53" y="408"/>
                    </a:lnTo>
                    <a:lnTo>
                      <a:pt x="53" y="379"/>
                    </a:lnTo>
                    <a:lnTo>
                      <a:pt x="31" y="379"/>
                    </a:lnTo>
                    <a:lnTo>
                      <a:pt x="31" y="408"/>
                    </a:lnTo>
                    <a:close/>
                    <a:moveTo>
                      <a:pt x="64" y="408"/>
                    </a:moveTo>
                    <a:lnTo>
                      <a:pt x="86" y="408"/>
                    </a:lnTo>
                    <a:lnTo>
                      <a:pt x="86" y="379"/>
                    </a:lnTo>
                    <a:lnTo>
                      <a:pt x="64" y="379"/>
                    </a:lnTo>
                    <a:lnTo>
                      <a:pt x="64" y="408"/>
                    </a:lnTo>
                    <a:close/>
                    <a:moveTo>
                      <a:pt x="97" y="408"/>
                    </a:moveTo>
                    <a:lnTo>
                      <a:pt x="118" y="408"/>
                    </a:lnTo>
                    <a:lnTo>
                      <a:pt x="118" y="379"/>
                    </a:lnTo>
                    <a:lnTo>
                      <a:pt x="97" y="379"/>
                    </a:lnTo>
                    <a:lnTo>
                      <a:pt x="97" y="408"/>
                    </a:lnTo>
                    <a:close/>
                    <a:moveTo>
                      <a:pt x="31" y="450"/>
                    </a:moveTo>
                    <a:lnTo>
                      <a:pt x="53" y="450"/>
                    </a:lnTo>
                    <a:lnTo>
                      <a:pt x="53" y="422"/>
                    </a:lnTo>
                    <a:lnTo>
                      <a:pt x="31" y="422"/>
                    </a:lnTo>
                    <a:lnTo>
                      <a:pt x="31" y="450"/>
                    </a:lnTo>
                    <a:close/>
                    <a:moveTo>
                      <a:pt x="64" y="450"/>
                    </a:moveTo>
                    <a:lnTo>
                      <a:pt x="86" y="450"/>
                    </a:lnTo>
                    <a:lnTo>
                      <a:pt x="86" y="422"/>
                    </a:lnTo>
                    <a:lnTo>
                      <a:pt x="64" y="422"/>
                    </a:lnTo>
                    <a:lnTo>
                      <a:pt x="64" y="450"/>
                    </a:lnTo>
                    <a:close/>
                    <a:moveTo>
                      <a:pt x="97" y="450"/>
                    </a:moveTo>
                    <a:lnTo>
                      <a:pt x="118" y="450"/>
                    </a:lnTo>
                    <a:lnTo>
                      <a:pt x="118" y="422"/>
                    </a:lnTo>
                    <a:lnTo>
                      <a:pt x="97" y="422"/>
                    </a:lnTo>
                    <a:lnTo>
                      <a:pt x="97" y="4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39" name="Rectangle 599"/>
              <p:cNvSpPr>
                <a:spLocks noChangeArrowheads="1"/>
              </p:cNvSpPr>
              <p:nvPr/>
            </p:nvSpPr>
            <p:spPr bwMode="auto">
              <a:xfrm>
                <a:off x="5122" y="3128"/>
                <a:ext cx="89" cy="254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40" name="Freeform 600"/>
              <p:cNvSpPr>
                <a:spLocks/>
              </p:cNvSpPr>
              <p:nvPr/>
            </p:nvSpPr>
            <p:spPr bwMode="auto">
              <a:xfrm>
                <a:off x="5112" y="3384"/>
                <a:ext cx="108" cy="1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7"/>
                  </a:cxn>
                  <a:cxn ang="0">
                    <a:pos x="107" y="37"/>
                  </a:cxn>
                  <a:cxn ang="0">
                    <a:pos x="97" y="0"/>
                  </a:cxn>
                </a:cxnLst>
                <a:rect l="0" t="0" r="r" b="b"/>
                <a:pathLst>
                  <a:path w="107" h="37">
                    <a:moveTo>
                      <a:pt x="11" y="0"/>
                    </a:moveTo>
                    <a:lnTo>
                      <a:pt x="0" y="37"/>
                    </a:lnTo>
                    <a:lnTo>
                      <a:pt x="107" y="37"/>
                    </a:lnTo>
                    <a:lnTo>
                      <a:pt x="97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41" name="Line 601"/>
              <p:cNvSpPr>
                <a:spLocks noChangeShapeType="1"/>
              </p:cNvSpPr>
              <p:nvPr/>
            </p:nvSpPr>
            <p:spPr bwMode="auto">
              <a:xfrm flipV="1">
                <a:off x="5112" y="3209"/>
                <a:ext cx="1" cy="19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42" name="Line 602"/>
              <p:cNvSpPr>
                <a:spLocks noChangeShapeType="1"/>
              </p:cNvSpPr>
              <p:nvPr/>
            </p:nvSpPr>
            <p:spPr bwMode="auto">
              <a:xfrm flipV="1">
                <a:off x="5220" y="3209"/>
                <a:ext cx="1" cy="19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7645" name="server"/>
          <p:cNvSpPr>
            <a:spLocks noEditPoints="1" noChangeArrowheads="1"/>
          </p:cNvSpPr>
          <p:nvPr/>
        </p:nvSpPr>
        <p:spPr bwMode="auto">
          <a:xfrm>
            <a:off x="5219700" y="5157788"/>
            <a:ext cx="719138" cy="7191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7649" name="Picture 609" descr="MPj040218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133600"/>
            <a:ext cx="1333500" cy="1033463"/>
          </a:xfrm>
          <a:prstGeom prst="rect">
            <a:avLst/>
          </a:prstGeom>
          <a:noFill/>
        </p:spPr>
      </p:pic>
      <p:sp>
        <p:nvSpPr>
          <p:cNvPr id="87651" name="Line 611"/>
          <p:cNvSpPr>
            <a:spLocks noChangeShapeType="1"/>
          </p:cNvSpPr>
          <p:nvPr/>
        </p:nvSpPr>
        <p:spPr bwMode="auto">
          <a:xfrm>
            <a:off x="3419475" y="2781300"/>
            <a:ext cx="3744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2" name="Line 612"/>
          <p:cNvSpPr>
            <a:spLocks noChangeShapeType="1"/>
          </p:cNvSpPr>
          <p:nvPr/>
        </p:nvSpPr>
        <p:spPr bwMode="auto">
          <a:xfrm>
            <a:off x="3851275" y="4005263"/>
            <a:ext cx="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3" name="Line 613"/>
          <p:cNvSpPr>
            <a:spLocks noChangeShapeType="1"/>
          </p:cNvSpPr>
          <p:nvPr/>
        </p:nvSpPr>
        <p:spPr bwMode="auto">
          <a:xfrm>
            <a:off x="4932363" y="4005263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54" name="Line 614"/>
          <p:cNvSpPr>
            <a:spLocks noChangeShapeType="1"/>
          </p:cNvSpPr>
          <p:nvPr/>
        </p:nvSpPr>
        <p:spPr bwMode="auto">
          <a:xfrm>
            <a:off x="4932363" y="5373688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7655" name="Group 615"/>
          <p:cNvGrpSpPr>
            <a:grpSpLocks/>
          </p:cNvGrpSpPr>
          <p:nvPr/>
        </p:nvGrpSpPr>
        <p:grpSpPr bwMode="auto">
          <a:xfrm>
            <a:off x="7308850" y="5157788"/>
            <a:ext cx="609600" cy="685800"/>
            <a:chOff x="5080" y="3088"/>
            <a:chExt cx="344" cy="328"/>
          </a:xfrm>
        </p:grpSpPr>
        <p:sp>
          <p:nvSpPr>
            <p:cNvPr id="87656" name="Rectangle 616"/>
            <p:cNvSpPr>
              <a:spLocks noChangeArrowheads="1"/>
            </p:cNvSpPr>
            <p:nvPr/>
          </p:nvSpPr>
          <p:spPr bwMode="auto">
            <a:xfrm>
              <a:off x="5080" y="3088"/>
              <a:ext cx="344" cy="32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7657" name="Group 617"/>
            <p:cNvGrpSpPr>
              <a:grpSpLocks/>
            </p:cNvGrpSpPr>
            <p:nvPr/>
          </p:nvGrpSpPr>
          <p:grpSpPr bwMode="auto">
            <a:xfrm>
              <a:off x="5096" y="3094"/>
              <a:ext cx="318" cy="315"/>
              <a:chOff x="5096" y="3094"/>
              <a:chExt cx="318" cy="315"/>
            </a:xfrm>
          </p:grpSpPr>
          <p:sp>
            <p:nvSpPr>
              <p:cNvPr id="87658" name="Rectangle 618"/>
              <p:cNvSpPr>
                <a:spLocks noChangeArrowheads="1"/>
              </p:cNvSpPr>
              <p:nvPr/>
            </p:nvSpPr>
            <p:spPr bwMode="auto">
              <a:xfrm>
                <a:off x="5096" y="3105"/>
                <a:ext cx="140" cy="100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59" name="Line 619"/>
              <p:cNvSpPr>
                <a:spLocks noChangeShapeType="1"/>
              </p:cNvSpPr>
              <p:nvPr/>
            </p:nvSpPr>
            <p:spPr bwMode="auto">
              <a:xfrm flipH="1" flipV="1">
                <a:off x="5096" y="3105"/>
                <a:ext cx="26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0" name="Line 620"/>
              <p:cNvSpPr>
                <a:spLocks noChangeShapeType="1"/>
              </p:cNvSpPr>
              <p:nvPr/>
            </p:nvSpPr>
            <p:spPr bwMode="auto">
              <a:xfrm flipV="1">
                <a:off x="5211" y="3105"/>
                <a:ext cx="25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1" name="Rectangle 621"/>
              <p:cNvSpPr>
                <a:spLocks noChangeArrowheads="1"/>
              </p:cNvSpPr>
              <p:nvPr/>
            </p:nvSpPr>
            <p:spPr bwMode="auto">
              <a:xfrm>
                <a:off x="5252" y="3094"/>
                <a:ext cx="162" cy="3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2" name="Freeform 622"/>
              <p:cNvSpPr>
                <a:spLocks noEditPoints="1"/>
              </p:cNvSpPr>
              <p:nvPr/>
            </p:nvSpPr>
            <p:spPr bwMode="auto">
              <a:xfrm>
                <a:off x="5278" y="3120"/>
                <a:ext cx="130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50" y="139"/>
                  </a:cxn>
                  <a:cxn ang="0">
                    <a:pos x="50" y="115"/>
                  </a:cxn>
                  <a:cxn ang="0">
                    <a:pos x="0" y="115"/>
                  </a:cxn>
                  <a:cxn ang="0">
                    <a:pos x="0" y="139"/>
                  </a:cxn>
                  <a:cxn ang="0">
                    <a:pos x="0" y="101"/>
                  </a:cxn>
                  <a:cxn ang="0">
                    <a:pos x="50" y="101"/>
                  </a:cxn>
                  <a:cxn ang="0">
                    <a:pos x="50" y="77"/>
                  </a:cxn>
                  <a:cxn ang="0">
                    <a:pos x="0" y="77"/>
                  </a:cxn>
                  <a:cxn ang="0">
                    <a:pos x="0" y="101"/>
                  </a:cxn>
                  <a:cxn ang="0">
                    <a:pos x="0" y="63"/>
                  </a:cxn>
                  <a:cxn ang="0">
                    <a:pos x="50" y="63"/>
                  </a:cxn>
                  <a:cxn ang="0">
                    <a:pos x="50" y="38"/>
                  </a:cxn>
                  <a:cxn ang="0">
                    <a:pos x="0" y="38"/>
                  </a:cxn>
                  <a:cxn ang="0">
                    <a:pos x="0" y="63"/>
                  </a:cxn>
                  <a:cxn ang="0">
                    <a:pos x="0" y="24"/>
                  </a:cxn>
                  <a:cxn ang="0">
                    <a:pos x="50" y="24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79" y="139"/>
                  </a:cxn>
                  <a:cxn ang="0">
                    <a:pos x="129" y="139"/>
                  </a:cxn>
                  <a:cxn ang="0">
                    <a:pos x="129" y="115"/>
                  </a:cxn>
                  <a:cxn ang="0">
                    <a:pos x="79" y="115"/>
                  </a:cxn>
                  <a:cxn ang="0">
                    <a:pos x="79" y="139"/>
                  </a:cxn>
                  <a:cxn ang="0">
                    <a:pos x="79" y="101"/>
                  </a:cxn>
                  <a:cxn ang="0">
                    <a:pos x="129" y="101"/>
                  </a:cxn>
                  <a:cxn ang="0">
                    <a:pos x="129" y="77"/>
                  </a:cxn>
                  <a:cxn ang="0">
                    <a:pos x="79" y="77"/>
                  </a:cxn>
                  <a:cxn ang="0">
                    <a:pos x="79" y="101"/>
                  </a:cxn>
                  <a:cxn ang="0">
                    <a:pos x="79" y="63"/>
                  </a:cxn>
                  <a:cxn ang="0">
                    <a:pos x="129" y="63"/>
                  </a:cxn>
                  <a:cxn ang="0">
                    <a:pos x="129" y="38"/>
                  </a:cxn>
                  <a:cxn ang="0">
                    <a:pos x="79" y="38"/>
                  </a:cxn>
                  <a:cxn ang="0">
                    <a:pos x="79" y="63"/>
                  </a:cxn>
                  <a:cxn ang="0">
                    <a:pos x="79" y="24"/>
                  </a:cxn>
                  <a:cxn ang="0">
                    <a:pos x="129" y="24"/>
                  </a:cxn>
                  <a:cxn ang="0">
                    <a:pos x="129" y="0"/>
                  </a:cxn>
                  <a:cxn ang="0">
                    <a:pos x="79" y="0"/>
                  </a:cxn>
                  <a:cxn ang="0">
                    <a:pos x="79" y="24"/>
                  </a:cxn>
                </a:cxnLst>
                <a:rect l="0" t="0" r="r" b="b"/>
                <a:pathLst>
                  <a:path w="129" h="139">
                    <a:moveTo>
                      <a:pt x="0" y="139"/>
                    </a:moveTo>
                    <a:lnTo>
                      <a:pt x="50" y="139"/>
                    </a:lnTo>
                    <a:lnTo>
                      <a:pt x="50" y="115"/>
                    </a:lnTo>
                    <a:lnTo>
                      <a:pt x="0" y="115"/>
                    </a:lnTo>
                    <a:lnTo>
                      <a:pt x="0" y="139"/>
                    </a:lnTo>
                    <a:close/>
                    <a:moveTo>
                      <a:pt x="0" y="101"/>
                    </a:moveTo>
                    <a:lnTo>
                      <a:pt x="50" y="101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101"/>
                    </a:lnTo>
                    <a:close/>
                    <a:moveTo>
                      <a:pt x="0" y="63"/>
                    </a:moveTo>
                    <a:lnTo>
                      <a:pt x="50" y="63"/>
                    </a:lnTo>
                    <a:lnTo>
                      <a:pt x="50" y="38"/>
                    </a:lnTo>
                    <a:lnTo>
                      <a:pt x="0" y="38"/>
                    </a:lnTo>
                    <a:lnTo>
                      <a:pt x="0" y="63"/>
                    </a:lnTo>
                    <a:close/>
                    <a:moveTo>
                      <a:pt x="0" y="24"/>
                    </a:moveTo>
                    <a:lnTo>
                      <a:pt x="50" y="24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79" y="139"/>
                    </a:moveTo>
                    <a:lnTo>
                      <a:pt x="129" y="139"/>
                    </a:lnTo>
                    <a:lnTo>
                      <a:pt x="129" y="115"/>
                    </a:lnTo>
                    <a:lnTo>
                      <a:pt x="79" y="115"/>
                    </a:lnTo>
                    <a:lnTo>
                      <a:pt x="79" y="139"/>
                    </a:lnTo>
                    <a:close/>
                    <a:moveTo>
                      <a:pt x="79" y="101"/>
                    </a:moveTo>
                    <a:lnTo>
                      <a:pt x="129" y="101"/>
                    </a:lnTo>
                    <a:lnTo>
                      <a:pt x="129" y="77"/>
                    </a:lnTo>
                    <a:lnTo>
                      <a:pt x="79" y="77"/>
                    </a:lnTo>
                    <a:lnTo>
                      <a:pt x="79" y="101"/>
                    </a:lnTo>
                    <a:close/>
                    <a:moveTo>
                      <a:pt x="79" y="63"/>
                    </a:moveTo>
                    <a:lnTo>
                      <a:pt x="129" y="63"/>
                    </a:lnTo>
                    <a:lnTo>
                      <a:pt x="129" y="38"/>
                    </a:lnTo>
                    <a:lnTo>
                      <a:pt x="79" y="38"/>
                    </a:lnTo>
                    <a:lnTo>
                      <a:pt x="79" y="63"/>
                    </a:lnTo>
                    <a:close/>
                    <a:moveTo>
                      <a:pt x="79" y="24"/>
                    </a:moveTo>
                    <a:lnTo>
                      <a:pt x="129" y="24"/>
                    </a:lnTo>
                    <a:lnTo>
                      <a:pt x="129" y="0"/>
                    </a:lnTo>
                    <a:lnTo>
                      <a:pt x="79" y="0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3" name="Freeform 623"/>
              <p:cNvSpPr>
                <a:spLocks noEditPoints="1"/>
              </p:cNvSpPr>
              <p:nvPr/>
            </p:nvSpPr>
            <p:spPr bwMode="auto">
              <a:xfrm>
                <a:off x="5258" y="3120"/>
                <a:ext cx="119" cy="225"/>
              </a:xfrm>
              <a:custGeom>
                <a:avLst/>
                <a:gdLst/>
                <a:ahLst/>
                <a:cxnLst>
                  <a:cxn ang="0">
                    <a:pos x="20" y="139"/>
                  </a:cxn>
                  <a:cxn ang="0">
                    <a:pos x="0" y="115"/>
                  </a:cxn>
                  <a:cxn ang="0">
                    <a:pos x="0" y="101"/>
                  </a:cxn>
                  <a:cxn ang="0">
                    <a:pos x="20" y="77"/>
                  </a:cxn>
                  <a:cxn ang="0">
                    <a:pos x="0" y="101"/>
                  </a:cxn>
                  <a:cxn ang="0">
                    <a:pos x="20" y="63"/>
                  </a:cxn>
                  <a:cxn ang="0">
                    <a:pos x="0" y="38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4"/>
                  </a:cxn>
                  <a:cxn ang="0">
                    <a:pos x="99" y="139"/>
                  </a:cxn>
                  <a:cxn ang="0">
                    <a:pos x="80" y="115"/>
                  </a:cxn>
                  <a:cxn ang="0">
                    <a:pos x="80" y="101"/>
                  </a:cxn>
                  <a:cxn ang="0">
                    <a:pos x="99" y="77"/>
                  </a:cxn>
                  <a:cxn ang="0">
                    <a:pos x="80" y="101"/>
                  </a:cxn>
                  <a:cxn ang="0">
                    <a:pos x="99" y="63"/>
                  </a:cxn>
                  <a:cxn ang="0">
                    <a:pos x="80" y="38"/>
                  </a:cxn>
                  <a:cxn ang="0">
                    <a:pos x="80" y="24"/>
                  </a:cxn>
                  <a:cxn ang="0">
                    <a:pos x="99" y="0"/>
                  </a:cxn>
                  <a:cxn ang="0">
                    <a:pos x="80" y="24"/>
                  </a:cxn>
                  <a:cxn ang="0">
                    <a:pos x="53" y="324"/>
                  </a:cxn>
                  <a:cxn ang="0">
                    <a:pos x="31" y="294"/>
                  </a:cxn>
                  <a:cxn ang="0">
                    <a:pos x="64" y="324"/>
                  </a:cxn>
                  <a:cxn ang="0">
                    <a:pos x="86" y="294"/>
                  </a:cxn>
                  <a:cxn ang="0">
                    <a:pos x="64" y="324"/>
                  </a:cxn>
                  <a:cxn ang="0">
                    <a:pos x="118" y="324"/>
                  </a:cxn>
                  <a:cxn ang="0">
                    <a:pos x="97" y="294"/>
                  </a:cxn>
                  <a:cxn ang="0">
                    <a:pos x="31" y="365"/>
                  </a:cxn>
                  <a:cxn ang="0">
                    <a:pos x="53" y="337"/>
                  </a:cxn>
                  <a:cxn ang="0">
                    <a:pos x="31" y="365"/>
                  </a:cxn>
                  <a:cxn ang="0">
                    <a:pos x="86" y="365"/>
                  </a:cxn>
                  <a:cxn ang="0">
                    <a:pos x="64" y="337"/>
                  </a:cxn>
                  <a:cxn ang="0">
                    <a:pos x="97" y="365"/>
                  </a:cxn>
                  <a:cxn ang="0">
                    <a:pos x="118" y="337"/>
                  </a:cxn>
                  <a:cxn ang="0">
                    <a:pos x="97" y="365"/>
                  </a:cxn>
                  <a:cxn ang="0">
                    <a:pos x="53" y="408"/>
                  </a:cxn>
                  <a:cxn ang="0">
                    <a:pos x="31" y="379"/>
                  </a:cxn>
                  <a:cxn ang="0">
                    <a:pos x="64" y="408"/>
                  </a:cxn>
                  <a:cxn ang="0">
                    <a:pos x="86" y="379"/>
                  </a:cxn>
                  <a:cxn ang="0">
                    <a:pos x="64" y="408"/>
                  </a:cxn>
                  <a:cxn ang="0">
                    <a:pos x="118" y="408"/>
                  </a:cxn>
                  <a:cxn ang="0">
                    <a:pos x="97" y="379"/>
                  </a:cxn>
                  <a:cxn ang="0">
                    <a:pos x="31" y="450"/>
                  </a:cxn>
                  <a:cxn ang="0">
                    <a:pos x="53" y="422"/>
                  </a:cxn>
                  <a:cxn ang="0">
                    <a:pos x="31" y="450"/>
                  </a:cxn>
                  <a:cxn ang="0">
                    <a:pos x="86" y="450"/>
                  </a:cxn>
                  <a:cxn ang="0">
                    <a:pos x="64" y="422"/>
                  </a:cxn>
                  <a:cxn ang="0">
                    <a:pos x="97" y="450"/>
                  </a:cxn>
                  <a:cxn ang="0">
                    <a:pos x="118" y="422"/>
                  </a:cxn>
                  <a:cxn ang="0">
                    <a:pos x="97" y="450"/>
                  </a:cxn>
                </a:cxnLst>
                <a:rect l="0" t="0" r="r" b="b"/>
                <a:pathLst>
                  <a:path w="118" h="450">
                    <a:moveTo>
                      <a:pt x="0" y="139"/>
                    </a:moveTo>
                    <a:lnTo>
                      <a:pt x="20" y="139"/>
                    </a:lnTo>
                    <a:lnTo>
                      <a:pt x="20" y="115"/>
                    </a:lnTo>
                    <a:lnTo>
                      <a:pt x="0" y="115"/>
                    </a:lnTo>
                    <a:lnTo>
                      <a:pt x="0" y="139"/>
                    </a:lnTo>
                    <a:close/>
                    <a:moveTo>
                      <a:pt x="0" y="101"/>
                    </a:moveTo>
                    <a:lnTo>
                      <a:pt x="20" y="101"/>
                    </a:lnTo>
                    <a:lnTo>
                      <a:pt x="20" y="77"/>
                    </a:lnTo>
                    <a:lnTo>
                      <a:pt x="0" y="77"/>
                    </a:lnTo>
                    <a:lnTo>
                      <a:pt x="0" y="101"/>
                    </a:lnTo>
                    <a:close/>
                    <a:moveTo>
                      <a:pt x="0" y="63"/>
                    </a:moveTo>
                    <a:lnTo>
                      <a:pt x="20" y="63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63"/>
                    </a:lnTo>
                    <a:close/>
                    <a:moveTo>
                      <a:pt x="0" y="24"/>
                    </a:moveTo>
                    <a:lnTo>
                      <a:pt x="20" y="2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80" y="139"/>
                    </a:moveTo>
                    <a:lnTo>
                      <a:pt x="99" y="139"/>
                    </a:lnTo>
                    <a:lnTo>
                      <a:pt x="99" y="115"/>
                    </a:lnTo>
                    <a:lnTo>
                      <a:pt x="80" y="115"/>
                    </a:lnTo>
                    <a:lnTo>
                      <a:pt x="80" y="139"/>
                    </a:lnTo>
                    <a:close/>
                    <a:moveTo>
                      <a:pt x="80" y="101"/>
                    </a:moveTo>
                    <a:lnTo>
                      <a:pt x="99" y="101"/>
                    </a:lnTo>
                    <a:lnTo>
                      <a:pt x="99" y="77"/>
                    </a:lnTo>
                    <a:lnTo>
                      <a:pt x="80" y="77"/>
                    </a:lnTo>
                    <a:lnTo>
                      <a:pt x="80" y="101"/>
                    </a:lnTo>
                    <a:close/>
                    <a:moveTo>
                      <a:pt x="80" y="63"/>
                    </a:moveTo>
                    <a:lnTo>
                      <a:pt x="99" y="63"/>
                    </a:lnTo>
                    <a:lnTo>
                      <a:pt x="99" y="38"/>
                    </a:lnTo>
                    <a:lnTo>
                      <a:pt x="80" y="38"/>
                    </a:lnTo>
                    <a:lnTo>
                      <a:pt x="80" y="63"/>
                    </a:lnTo>
                    <a:close/>
                    <a:moveTo>
                      <a:pt x="80" y="24"/>
                    </a:moveTo>
                    <a:lnTo>
                      <a:pt x="99" y="24"/>
                    </a:lnTo>
                    <a:lnTo>
                      <a:pt x="99" y="0"/>
                    </a:lnTo>
                    <a:lnTo>
                      <a:pt x="80" y="0"/>
                    </a:lnTo>
                    <a:lnTo>
                      <a:pt x="80" y="24"/>
                    </a:lnTo>
                    <a:close/>
                    <a:moveTo>
                      <a:pt x="31" y="324"/>
                    </a:moveTo>
                    <a:lnTo>
                      <a:pt x="53" y="324"/>
                    </a:lnTo>
                    <a:lnTo>
                      <a:pt x="53" y="294"/>
                    </a:lnTo>
                    <a:lnTo>
                      <a:pt x="31" y="294"/>
                    </a:lnTo>
                    <a:lnTo>
                      <a:pt x="31" y="324"/>
                    </a:lnTo>
                    <a:close/>
                    <a:moveTo>
                      <a:pt x="64" y="324"/>
                    </a:moveTo>
                    <a:lnTo>
                      <a:pt x="86" y="324"/>
                    </a:lnTo>
                    <a:lnTo>
                      <a:pt x="86" y="294"/>
                    </a:lnTo>
                    <a:lnTo>
                      <a:pt x="64" y="294"/>
                    </a:lnTo>
                    <a:lnTo>
                      <a:pt x="64" y="324"/>
                    </a:lnTo>
                    <a:close/>
                    <a:moveTo>
                      <a:pt x="97" y="324"/>
                    </a:moveTo>
                    <a:lnTo>
                      <a:pt x="118" y="324"/>
                    </a:lnTo>
                    <a:lnTo>
                      <a:pt x="118" y="294"/>
                    </a:lnTo>
                    <a:lnTo>
                      <a:pt x="97" y="294"/>
                    </a:lnTo>
                    <a:lnTo>
                      <a:pt x="97" y="324"/>
                    </a:lnTo>
                    <a:close/>
                    <a:moveTo>
                      <a:pt x="31" y="365"/>
                    </a:moveTo>
                    <a:lnTo>
                      <a:pt x="53" y="365"/>
                    </a:lnTo>
                    <a:lnTo>
                      <a:pt x="53" y="337"/>
                    </a:lnTo>
                    <a:lnTo>
                      <a:pt x="31" y="337"/>
                    </a:lnTo>
                    <a:lnTo>
                      <a:pt x="31" y="365"/>
                    </a:lnTo>
                    <a:close/>
                    <a:moveTo>
                      <a:pt x="64" y="365"/>
                    </a:moveTo>
                    <a:lnTo>
                      <a:pt x="86" y="365"/>
                    </a:lnTo>
                    <a:lnTo>
                      <a:pt x="86" y="337"/>
                    </a:lnTo>
                    <a:lnTo>
                      <a:pt x="64" y="337"/>
                    </a:lnTo>
                    <a:lnTo>
                      <a:pt x="64" y="365"/>
                    </a:lnTo>
                    <a:close/>
                    <a:moveTo>
                      <a:pt x="97" y="365"/>
                    </a:moveTo>
                    <a:lnTo>
                      <a:pt x="118" y="365"/>
                    </a:lnTo>
                    <a:lnTo>
                      <a:pt x="118" y="337"/>
                    </a:lnTo>
                    <a:lnTo>
                      <a:pt x="97" y="337"/>
                    </a:lnTo>
                    <a:lnTo>
                      <a:pt x="97" y="365"/>
                    </a:lnTo>
                    <a:close/>
                    <a:moveTo>
                      <a:pt x="31" y="408"/>
                    </a:moveTo>
                    <a:lnTo>
                      <a:pt x="53" y="408"/>
                    </a:lnTo>
                    <a:lnTo>
                      <a:pt x="53" y="379"/>
                    </a:lnTo>
                    <a:lnTo>
                      <a:pt x="31" y="379"/>
                    </a:lnTo>
                    <a:lnTo>
                      <a:pt x="31" y="408"/>
                    </a:lnTo>
                    <a:close/>
                    <a:moveTo>
                      <a:pt x="64" y="408"/>
                    </a:moveTo>
                    <a:lnTo>
                      <a:pt x="86" y="408"/>
                    </a:lnTo>
                    <a:lnTo>
                      <a:pt x="86" y="379"/>
                    </a:lnTo>
                    <a:lnTo>
                      <a:pt x="64" y="379"/>
                    </a:lnTo>
                    <a:lnTo>
                      <a:pt x="64" y="408"/>
                    </a:lnTo>
                    <a:close/>
                    <a:moveTo>
                      <a:pt x="97" y="408"/>
                    </a:moveTo>
                    <a:lnTo>
                      <a:pt x="118" y="408"/>
                    </a:lnTo>
                    <a:lnTo>
                      <a:pt x="118" y="379"/>
                    </a:lnTo>
                    <a:lnTo>
                      <a:pt x="97" y="379"/>
                    </a:lnTo>
                    <a:lnTo>
                      <a:pt x="97" y="408"/>
                    </a:lnTo>
                    <a:close/>
                    <a:moveTo>
                      <a:pt x="31" y="450"/>
                    </a:moveTo>
                    <a:lnTo>
                      <a:pt x="53" y="450"/>
                    </a:lnTo>
                    <a:lnTo>
                      <a:pt x="53" y="422"/>
                    </a:lnTo>
                    <a:lnTo>
                      <a:pt x="31" y="422"/>
                    </a:lnTo>
                    <a:lnTo>
                      <a:pt x="31" y="450"/>
                    </a:lnTo>
                    <a:close/>
                    <a:moveTo>
                      <a:pt x="64" y="450"/>
                    </a:moveTo>
                    <a:lnTo>
                      <a:pt x="86" y="450"/>
                    </a:lnTo>
                    <a:lnTo>
                      <a:pt x="86" y="422"/>
                    </a:lnTo>
                    <a:lnTo>
                      <a:pt x="64" y="422"/>
                    </a:lnTo>
                    <a:lnTo>
                      <a:pt x="64" y="450"/>
                    </a:lnTo>
                    <a:close/>
                    <a:moveTo>
                      <a:pt x="97" y="450"/>
                    </a:moveTo>
                    <a:lnTo>
                      <a:pt x="118" y="450"/>
                    </a:lnTo>
                    <a:lnTo>
                      <a:pt x="118" y="422"/>
                    </a:lnTo>
                    <a:lnTo>
                      <a:pt x="97" y="422"/>
                    </a:lnTo>
                    <a:lnTo>
                      <a:pt x="97" y="4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4" name="Rectangle 624"/>
              <p:cNvSpPr>
                <a:spLocks noChangeArrowheads="1"/>
              </p:cNvSpPr>
              <p:nvPr/>
            </p:nvSpPr>
            <p:spPr bwMode="auto">
              <a:xfrm>
                <a:off x="5122" y="3128"/>
                <a:ext cx="89" cy="254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5" name="Freeform 625"/>
              <p:cNvSpPr>
                <a:spLocks/>
              </p:cNvSpPr>
              <p:nvPr/>
            </p:nvSpPr>
            <p:spPr bwMode="auto">
              <a:xfrm>
                <a:off x="5112" y="3384"/>
                <a:ext cx="108" cy="1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7"/>
                  </a:cxn>
                  <a:cxn ang="0">
                    <a:pos x="107" y="37"/>
                  </a:cxn>
                  <a:cxn ang="0">
                    <a:pos x="97" y="0"/>
                  </a:cxn>
                </a:cxnLst>
                <a:rect l="0" t="0" r="r" b="b"/>
                <a:pathLst>
                  <a:path w="107" h="37">
                    <a:moveTo>
                      <a:pt x="11" y="0"/>
                    </a:moveTo>
                    <a:lnTo>
                      <a:pt x="0" y="37"/>
                    </a:lnTo>
                    <a:lnTo>
                      <a:pt x="107" y="37"/>
                    </a:lnTo>
                    <a:lnTo>
                      <a:pt x="97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6" name="Line 626"/>
              <p:cNvSpPr>
                <a:spLocks noChangeShapeType="1"/>
              </p:cNvSpPr>
              <p:nvPr/>
            </p:nvSpPr>
            <p:spPr bwMode="auto">
              <a:xfrm flipV="1">
                <a:off x="5112" y="3209"/>
                <a:ext cx="1" cy="19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67" name="Line 627"/>
              <p:cNvSpPr>
                <a:spLocks noChangeShapeType="1"/>
              </p:cNvSpPr>
              <p:nvPr/>
            </p:nvSpPr>
            <p:spPr bwMode="auto">
              <a:xfrm flipV="1">
                <a:off x="5220" y="3209"/>
                <a:ext cx="1" cy="19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7668" name="Line 628"/>
          <p:cNvSpPr>
            <a:spLocks noChangeShapeType="1"/>
          </p:cNvSpPr>
          <p:nvPr/>
        </p:nvSpPr>
        <p:spPr bwMode="auto">
          <a:xfrm>
            <a:off x="5940425" y="537368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7669" name="Text Box 629"/>
          <p:cNvSpPr txBox="1">
            <a:spLocks noChangeArrowheads="1"/>
          </p:cNvSpPr>
          <p:nvPr/>
        </p:nvSpPr>
        <p:spPr bwMode="auto">
          <a:xfrm>
            <a:off x="3133725" y="5949950"/>
            <a:ext cx="1222375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ISDN Telephone</a:t>
            </a:r>
            <a:endParaRPr lang="en-US" sz="1200"/>
          </a:p>
        </p:txBody>
      </p:sp>
      <p:sp>
        <p:nvSpPr>
          <p:cNvPr id="87670" name="Text Box 630"/>
          <p:cNvSpPr txBox="1">
            <a:spLocks noChangeArrowheads="1"/>
          </p:cNvSpPr>
          <p:nvPr/>
        </p:nvSpPr>
        <p:spPr bwMode="auto">
          <a:xfrm>
            <a:off x="7021513" y="5876925"/>
            <a:ext cx="1222375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ISDN Telephone</a:t>
            </a:r>
            <a:endParaRPr lang="en-US" sz="1200"/>
          </a:p>
        </p:txBody>
      </p:sp>
      <p:sp>
        <p:nvSpPr>
          <p:cNvPr id="87671" name="Text Box 631"/>
          <p:cNvSpPr txBox="1">
            <a:spLocks noChangeArrowheads="1"/>
          </p:cNvSpPr>
          <p:nvPr/>
        </p:nvSpPr>
        <p:spPr bwMode="auto">
          <a:xfrm>
            <a:off x="5148263" y="5876925"/>
            <a:ext cx="871537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ISDN PBX</a:t>
            </a:r>
            <a:endParaRPr lang="en-US" sz="1200"/>
          </a:p>
        </p:txBody>
      </p:sp>
      <p:sp>
        <p:nvSpPr>
          <p:cNvPr id="87672" name="Text Box 632"/>
          <p:cNvSpPr txBox="1">
            <a:spLocks noChangeArrowheads="1"/>
          </p:cNvSpPr>
          <p:nvPr/>
        </p:nvSpPr>
        <p:spPr bwMode="auto">
          <a:xfrm>
            <a:off x="7308850" y="3141663"/>
            <a:ext cx="1112838" cy="274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Controlling PC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0" grpId="0" animBg="1"/>
      <p:bldP spid="87625" grpId="0"/>
      <p:bldP spid="87645" grpId="0" animBg="1"/>
      <p:bldP spid="87651" grpId="0" animBg="1"/>
      <p:bldP spid="87652" grpId="0" animBg="1"/>
      <p:bldP spid="87653" grpId="0" animBg="1"/>
      <p:bldP spid="87654" grpId="0" animBg="1"/>
      <p:bldP spid="87668" grpId="0" animBg="1"/>
      <p:bldP spid="87669" grpId="0"/>
      <p:bldP spid="87670" grpId="0"/>
      <p:bldP spid="87671" grpId="0"/>
      <p:bldP spid="876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40687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Other products available from arcatech</a:t>
            </a:r>
            <a:endParaRPr lang="en-US" sz="3200" b="1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670050" y="1373188"/>
            <a:ext cx="2014538" cy="14954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emutel|Harmony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VoIP</a:t>
            </a:r>
          </a:p>
          <a:p>
            <a:pPr algn="ctr"/>
            <a:r>
              <a:rPr lang="en-GB" sz="1800"/>
              <a:t>ISDN</a:t>
            </a:r>
          </a:p>
          <a:p>
            <a:pPr algn="ctr"/>
            <a:r>
              <a:rPr lang="en-GB" sz="1800"/>
              <a:t>FXO</a:t>
            </a:r>
          </a:p>
          <a:p>
            <a:pPr algn="ctr"/>
            <a:r>
              <a:rPr lang="en-GB" sz="1800"/>
              <a:t>FXS</a:t>
            </a:r>
            <a:endParaRPr lang="en-US" sz="180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595938" y="1622425"/>
            <a:ext cx="2128837" cy="9461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emutel|Symphony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FXS</a:t>
            </a:r>
          </a:p>
          <a:p>
            <a:pPr algn="ctr"/>
            <a:r>
              <a:rPr lang="en-GB" sz="1800"/>
              <a:t>ISDN</a:t>
            </a:r>
            <a:endParaRPr lang="en-US" sz="1800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154488" y="3478213"/>
            <a:ext cx="1423987" cy="6715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emutel|Duo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ISDN</a:t>
            </a:r>
            <a:endParaRPr lang="en-US" sz="1800" b="1" u="sng">
              <a:solidFill>
                <a:schemeClr val="accent2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391275" y="3935413"/>
            <a:ext cx="2057400" cy="12207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arcaplex|Horizon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Multiplexer</a:t>
            </a:r>
          </a:p>
          <a:p>
            <a:pPr algn="ctr"/>
            <a:r>
              <a:rPr lang="en-GB" sz="1800"/>
              <a:t>ISDN</a:t>
            </a:r>
          </a:p>
          <a:p>
            <a:pPr algn="ctr"/>
            <a:r>
              <a:rPr lang="en-GB" sz="1800"/>
              <a:t>FXS</a:t>
            </a:r>
            <a:endParaRPr lang="en-US" sz="1800"/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586163" y="5338763"/>
            <a:ext cx="2101850" cy="6715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arcareach|Sigma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BRI-S bus extender</a:t>
            </a:r>
            <a:endParaRPr lang="en-US" sz="1800" b="1" u="sng">
              <a:solidFill>
                <a:schemeClr val="accent2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892300" y="4187825"/>
            <a:ext cx="1873250" cy="6715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emutel|Maestro</a:t>
            </a:r>
          </a:p>
          <a:p>
            <a:pPr algn="ctr"/>
            <a:r>
              <a:rPr lang="en-GB" sz="1800" b="1" u="sng">
                <a:solidFill>
                  <a:schemeClr val="accent2"/>
                </a:solidFill>
              </a:rPr>
              <a:t>xDSL</a:t>
            </a:r>
            <a:endParaRPr lang="en-US" sz="18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8" grpId="0"/>
      <p:bldP spid="110599" grpId="0"/>
      <p:bldP spid="110600" grpId="0"/>
      <p:bldP spid="110601" grpId="0"/>
      <p:bldP spid="110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023938" y="96838"/>
            <a:ext cx="80645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 b="1"/>
              <a:t>emutel|Harmony</a:t>
            </a:r>
            <a:endParaRPr lang="en-US" sz="3200" b="1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4235450"/>
            <a:ext cx="1917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4264025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5321300"/>
            <a:ext cx="1905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1385888" y="6321425"/>
            <a:ext cx="762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PESQ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1304925" y="3895725"/>
            <a:ext cx="1143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Composer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594600" y="3897313"/>
            <a:ext cx="1143000" cy="3048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Conductor</a:t>
            </a:r>
          </a:p>
        </p:txBody>
      </p:sp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175" y="5275263"/>
            <a:ext cx="1752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8077200" y="5697538"/>
            <a:ext cx="939800" cy="623887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Events &amp; 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Statistics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042988" y="638175"/>
            <a:ext cx="8026400" cy="3667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VoIP &amp; TDM Test Platform</a:t>
            </a: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2743200" y="2906713"/>
            <a:ext cx="4800600" cy="3597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High Port Density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VoIP, BRI, PRI, LAN, FXO, FXS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ETSI, North American, NTT, SIP, H.323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Quality of Service (PESQ)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Analysis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Call Generation 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Call Termination</a:t>
            </a:r>
          </a:p>
          <a:p>
            <a:pPr algn="ctr">
              <a:spcBef>
                <a:spcPct val="50000"/>
              </a:spcBef>
              <a:buClr>
                <a:srgbClr val="800080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Network Simulation</a:t>
            </a:r>
          </a:p>
        </p:txBody>
      </p:sp>
      <p:pic>
        <p:nvPicPr>
          <p:cNvPr id="98326" name="Picture 22" descr="Harm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088" y="1082675"/>
            <a:ext cx="4119562" cy="1687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/>
      <p:bldP spid="98317" grpId="0"/>
      <p:bldP spid="98318" grpId="0"/>
      <p:bldP spid="98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39100" cy="608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emutel|Symphony</a:t>
            </a:r>
            <a:endParaRPr lang="en-US" sz="3200" b="1"/>
          </a:p>
        </p:txBody>
      </p:sp>
      <p:pic>
        <p:nvPicPr>
          <p:cNvPr id="111673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3817938"/>
            <a:ext cx="2095500" cy="2630487"/>
          </a:xfrm>
          <a:prstGeom prst="rect">
            <a:avLst/>
          </a:prstGeom>
          <a:noFill/>
        </p:spPr>
      </p:pic>
      <p:pic>
        <p:nvPicPr>
          <p:cNvPr id="111674" name="Picture 58" descr="ISDN su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3963988"/>
            <a:ext cx="2081212" cy="1779587"/>
          </a:xfrm>
          <a:prstGeom prst="rect">
            <a:avLst/>
          </a:prstGeom>
          <a:noFill/>
        </p:spPr>
      </p:pic>
      <p:sp>
        <p:nvSpPr>
          <p:cNvPr id="111678" name="Text Box 62"/>
          <p:cNvSpPr txBox="1">
            <a:spLocks noChangeArrowheads="1"/>
          </p:cNvSpPr>
          <p:nvPr/>
        </p:nvSpPr>
        <p:spPr bwMode="auto">
          <a:xfrm>
            <a:off x="1762125" y="3416300"/>
            <a:ext cx="827088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Analyser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79" name="Text Box 63"/>
          <p:cNvSpPr txBox="1">
            <a:spLocks noChangeArrowheads="1"/>
          </p:cNvSpPr>
          <p:nvPr/>
        </p:nvSpPr>
        <p:spPr bwMode="auto">
          <a:xfrm>
            <a:off x="6877050" y="5767388"/>
            <a:ext cx="2006600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Connection configuration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1680" name="Picture 64" descr="Symph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963" y="1073150"/>
            <a:ext cx="6538912" cy="1851025"/>
          </a:xfrm>
          <a:prstGeom prst="rect">
            <a:avLst/>
          </a:prstGeom>
          <a:noFill/>
        </p:spPr>
      </p:pic>
      <p:sp>
        <p:nvSpPr>
          <p:cNvPr id="111672" name="Text Box 56"/>
          <p:cNvSpPr txBox="1">
            <a:spLocks noChangeArrowheads="1"/>
          </p:cNvSpPr>
          <p:nvPr/>
        </p:nvSpPr>
        <p:spPr bwMode="auto">
          <a:xfrm>
            <a:off x="1031875" y="2784475"/>
            <a:ext cx="8005763" cy="37496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Medium Port Density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ISDN support, both BRI and PRI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Analogue FXS support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Network Variants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Analyser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Remote configuration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 driven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78" grpId="0"/>
      <p:bldP spid="1116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51800" cy="606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emutel|Duo</a:t>
            </a:r>
            <a:endParaRPr lang="en-US" sz="3200" b="1"/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093788" y="2979738"/>
            <a:ext cx="8005762" cy="34448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Low Port Density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ISDN support, both BRI and PRI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 Network Variants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Protocol Analyser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Remote configuration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 driven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3695700"/>
            <a:ext cx="2095500" cy="2630488"/>
          </a:xfrm>
          <a:prstGeom prst="rect">
            <a:avLst/>
          </a:prstGeom>
          <a:noFill/>
        </p:spPr>
      </p:pic>
      <p:pic>
        <p:nvPicPr>
          <p:cNvPr id="114697" name="Picture 9" descr="ISDN su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3963988"/>
            <a:ext cx="2081212" cy="1779587"/>
          </a:xfrm>
          <a:prstGeom prst="rect">
            <a:avLst/>
          </a:prstGeom>
          <a:noFill/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762125" y="3416300"/>
            <a:ext cx="827088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Analyser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6877050" y="5767388"/>
            <a:ext cx="2006600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Connection configuration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4700" name="Picture 12" descr="D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463" y="1106488"/>
            <a:ext cx="6881812" cy="1900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/>
      <p:bldP spid="1146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16875" cy="595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arcaplex|Horizon</a:t>
            </a:r>
            <a:endParaRPr lang="en-US" sz="3200" b="1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157288" y="3000375"/>
            <a:ext cx="3649662" cy="31400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 – ISDN/Analogue Multiplexer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Allows an E1 or T1 Network to be used with up to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16xBRI or 32xAnalogue phones</a:t>
            </a:r>
          </a:p>
          <a:p>
            <a:pPr algn="ctr"/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 network port allows for connection to another</a:t>
            </a:r>
          </a:p>
          <a:p>
            <a:pPr algn="ctr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Horizon or PRI TE equipment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5723" name="Picture 11" descr="copy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8" y="2952750"/>
            <a:ext cx="2830512" cy="2268538"/>
          </a:xfrm>
          <a:prstGeom prst="rect">
            <a:avLst/>
          </a:prstGeom>
          <a:noFill/>
        </p:spPr>
      </p:pic>
      <p:pic>
        <p:nvPicPr>
          <p:cNvPr id="115724" name="Picture 12" descr="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4119563"/>
            <a:ext cx="2900363" cy="2286000"/>
          </a:xfrm>
          <a:prstGeom prst="rect">
            <a:avLst/>
          </a:prstGeom>
          <a:noFill/>
        </p:spPr>
      </p:pic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4932363" y="3654425"/>
            <a:ext cx="11461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 Interface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5728" name="Picture 16" descr="Hori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850" y="1081088"/>
            <a:ext cx="6575425" cy="1862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64500" cy="595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arcareach|Sigma</a:t>
            </a:r>
            <a:endParaRPr lang="en-US" sz="3200" b="1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965325" y="2759075"/>
            <a:ext cx="5927725" cy="15525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/>
              <a:t>Converts BRI-S to BRI-U</a:t>
            </a:r>
          </a:p>
          <a:p>
            <a:pPr algn="ctr"/>
            <a:endParaRPr lang="en-GB"/>
          </a:p>
          <a:p>
            <a:pPr algn="ctr"/>
            <a:r>
              <a:rPr lang="en-GB"/>
              <a:t>When used in conjunction with an NT-1</a:t>
            </a:r>
          </a:p>
          <a:p>
            <a:pPr algn="ctr"/>
            <a:r>
              <a:rPr lang="en-GB"/>
              <a:t>enabling the extension of an S-bus up to 5.5km</a:t>
            </a:r>
            <a:endParaRPr lang="en-US"/>
          </a:p>
        </p:txBody>
      </p:sp>
      <p:pic>
        <p:nvPicPr>
          <p:cNvPr id="116742" name="Picture 6" descr="R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788" y="1212850"/>
            <a:ext cx="47879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27987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emutel|Maestro</a:t>
            </a:r>
            <a:endParaRPr lang="en-US" sz="3200" b="1"/>
          </a:p>
        </p:txBody>
      </p:sp>
      <p:pic>
        <p:nvPicPr>
          <p:cNvPr id="117766" name="Picture 6" descr="Maes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131888"/>
            <a:ext cx="6534150" cy="1560512"/>
          </a:xfrm>
          <a:prstGeom prst="rect">
            <a:avLst/>
          </a:prstGeom>
          <a:noFill/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346200" y="2714625"/>
            <a:ext cx="3155950" cy="39338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Support for</a:t>
            </a:r>
          </a:p>
          <a:p>
            <a:r>
              <a:rPr lang="en-GB"/>
              <a:t>	</a:t>
            </a:r>
            <a:r>
              <a:rPr lang="en-GB" sz="1800"/>
              <a:t>ADSL (Annex A,B,C)</a:t>
            </a:r>
          </a:p>
          <a:p>
            <a:r>
              <a:rPr lang="en-GB" sz="1800"/>
              <a:t>	SHDSL</a:t>
            </a:r>
          </a:p>
          <a:p>
            <a:r>
              <a:rPr lang="en-GB" sz="1800"/>
              <a:t>	VDSL</a:t>
            </a:r>
          </a:p>
          <a:p>
            <a:endParaRPr lang="en-GB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Data Sources</a:t>
            </a:r>
          </a:p>
          <a:p>
            <a:r>
              <a:rPr lang="en-GB"/>
              <a:t>	</a:t>
            </a:r>
            <a:r>
              <a:rPr lang="en-GB" sz="1800"/>
              <a:t>ATM</a:t>
            </a:r>
          </a:p>
          <a:p>
            <a:r>
              <a:rPr lang="en-GB" sz="1800"/>
              <a:t>	Ethernet</a:t>
            </a:r>
          </a:p>
          <a:p>
            <a:r>
              <a:rPr lang="en-GB" sz="1800"/>
              <a:t>	Internal Web server</a:t>
            </a:r>
          </a:p>
          <a:p>
            <a:endParaRPr lang="en-GB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</a:t>
            </a:r>
          </a:p>
          <a:p>
            <a:r>
              <a:rPr lang="en-GB" sz="1800"/>
              <a:t>Configuration of Bandwidth, </a:t>
            </a:r>
          </a:p>
          <a:p>
            <a:r>
              <a:rPr lang="en-GB" sz="1800"/>
              <a:t>upstream and downstream</a:t>
            </a:r>
            <a:endParaRPr lang="en-US" sz="1800"/>
          </a:p>
        </p:txBody>
      </p:sp>
      <p:pic>
        <p:nvPicPr>
          <p:cNvPr id="117769" name="Picture 9" descr="un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2871788"/>
            <a:ext cx="28241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627813" y="5626100"/>
            <a:ext cx="1751012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Windows Application</a:t>
            </a:r>
            <a:endParaRPr lang="en-US" sz="14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7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7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7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7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0"/>
            <a:ext cx="7086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tx1"/>
                </a:solidFill>
              </a:rPr>
              <a:t>The End</a:t>
            </a:r>
            <a:endParaRPr lang="en-GB" b="1">
              <a:solidFill>
                <a:schemeClr val="tx1"/>
              </a:solidFill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4170363" y="3810000"/>
          <a:ext cx="1620837" cy="758825"/>
        </p:xfrm>
        <a:graphic>
          <a:graphicData uri="http://schemas.openxmlformats.org/presentationml/2006/ole">
            <p:oleObj spid="_x0000_s93187" name="Clip" r:id="rId3" imgW="1621800" imgH="759600" progId="MS_ClipArt_Gallery.5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801687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/>
              <a:t>Presentation Content</a:t>
            </a:r>
            <a:endParaRPr lang="en-US" sz="3200" b="1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Solutions from arcatech Limited</a:t>
            </a:r>
          </a:p>
          <a:p>
            <a:r>
              <a:rPr lang="en-GB"/>
              <a:t>Who is the emutel range used by</a:t>
            </a:r>
          </a:p>
          <a:p>
            <a:r>
              <a:rPr lang="en-GB"/>
              <a:t>emutel|Solo features</a:t>
            </a:r>
          </a:p>
          <a:p>
            <a:r>
              <a:rPr lang="en-GB"/>
              <a:t>Summary of features</a:t>
            </a:r>
          </a:p>
          <a:p>
            <a:r>
              <a:rPr lang="en-GB"/>
              <a:t>Typical Applications</a:t>
            </a:r>
          </a:p>
          <a:p>
            <a:r>
              <a:rPr lang="en-GB"/>
              <a:t>Other Products available from arcatech</a:t>
            </a:r>
          </a:p>
          <a:p>
            <a:endParaRPr lang="en-GB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4575" y="450850"/>
            <a:ext cx="7997825" cy="56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Solutions from arcatech Limited</a:t>
            </a:r>
          </a:p>
        </p:txBody>
      </p:sp>
      <p:pic>
        <p:nvPicPr>
          <p:cNvPr id="100355" name="Picture 3" descr="arcaplexhori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3352800" cy="1584325"/>
          </a:xfrm>
          <a:prstGeom prst="rect">
            <a:avLst/>
          </a:prstGeom>
          <a:noFill/>
        </p:spPr>
      </p:pic>
      <p:pic>
        <p:nvPicPr>
          <p:cNvPr id="100356" name="Picture 4" descr="emutel virrtu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2819400" cy="1592263"/>
          </a:xfrm>
          <a:prstGeom prst="rect">
            <a:avLst/>
          </a:prstGeom>
          <a:noFill/>
        </p:spPr>
      </p:pic>
      <p:pic>
        <p:nvPicPr>
          <p:cNvPr id="100358" name="Picture 6" descr="emutelMaes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800600"/>
            <a:ext cx="2819400" cy="1676400"/>
          </a:xfrm>
          <a:prstGeom prst="rect">
            <a:avLst/>
          </a:prstGeom>
          <a:noFill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162800" y="1600200"/>
            <a:ext cx="2133600" cy="3506788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ISDN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POTS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V5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xDSL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ntax" pitchFamily="34" charset="0"/>
              </a:rPr>
              <a:t>VoIP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738" y="2819400"/>
            <a:ext cx="3352800" cy="19050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819400"/>
            <a:ext cx="2819400" cy="1905000"/>
          </a:xfrm>
          <a:prstGeom prst="rect">
            <a:avLst/>
          </a:prstGeom>
          <a:noFill/>
          <a:ln w="12700" cap="rnd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355725" y="5984875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733800" y="4343400"/>
            <a:ext cx="685800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FF00"/>
                </a:solidFill>
              </a:rPr>
              <a:t>Solo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143000" y="2362200"/>
            <a:ext cx="9906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Horizon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4495800" y="2438400"/>
            <a:ext cx="9906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Symphony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4572000" y="4343400"/>
            <a:ext cx="9906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Duo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6553200" y="6096000"/>
            <a:ext cx="6858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Maestro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1066800" y="6172200"/>
            <a:ext cx="1524000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hlink"/>
                </a:solidFill>
              </a:rPr>
              <a:t>Harmony</a:t>
            </a:r>
          </a:p>
        </p:txBody>
      </p:sp>
      <p:pic>
        <p:nvPicPr>
          <p:cNvPr id="100371" name="Picture 19" descr="Imag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4868863"/>
            <a:ext cx="3240087" cy="15843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1116013" y="6178550"/>
            <a:ext cx="760412" cy="274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Harmony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1042988" y="2852738"/>
            <a:ext cx="3384550" cy="187166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  <p:bldP spid="100365" grpId="0"/>
      <p:bldP spid="100366" grpId="0"/>
      <p:bldP spid="100367" grpId="0"/>
      <p:bldP spid="100368" grpId="0"/>
      <p:bldP spid="100372" grpId="0"/>
      <p:bldP spid="1003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49263"/>
            <a:ext cx="7999412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>
                <a:solidFill>
                  <a:schemeClr val="tx1"/>
                </a:solidFill>
              </a:rPr>
              <a:t>Typical Customers</a:t>
            </a:r>
          </a:p>
        </p:txBody>
      </p:sp>
      <p:pic>
        <p:nvPicPr>
          <p:cNvPr id="102403" name="Picture 3" descr="cic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1752600" cy="1314450"/>
          </a:xfrm>
          <a:prstGeom prst="rect">
            <a:avLst/>
          </a:prstGeom>
          <a:noFill/>
        </p:spPr>
      </p:pic>
      <p:pic>
        <p:nvPicPr>
          <p:cNvPr id="102404" name="Picture 4" descr="nec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90800"/>
            <a:ext cx="1403350" cy="436563"/>
          </a:xfrm>
          <a:prstGeom prst="rect">
            <a:avLst/>
          </a:prstGeom>
          <a:noFill/>
        </p:spPr>
      </p:pic>
      <p:pic>
        <p:nvPicPr>
          <p:cNvPr id="102405" name="Picture 5" descr="norte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2162175" cy="611188"/>
          </a:xfrm>
          <a:prstGeom prst="rect">
            <a:avLst/>
          </a:prstGeom>
          <a:noFill/>
        </p:spPr>
      </p:pic>
      <p:pic>
        <p:nvPicPr>
          <p:cNvPr id="102406" name="Picture 6" descr="usrobotics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0500"/>
              </a:clrFrom>
              <a:clrTo>
                <a:srgbClr val="FB05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371600"/>
            <a:ext cx="2286000" cy="392113"/>
          </a:xfrm>
          <a:prstGeom prst="rect">
            <a:avLst/>
          </a:prstGeom>
          <a:noFill/>
        </p:spPr>
      </p:pic>
      <p:pic>
        <p:nvPicPr>
          <p:cNvPr id="102407" name="Picture 7" descr="siemens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438400"/>
            <a:ext cx="1981200" cy="527050"/>
          </a:xfrm>
          <a:prstGeom prst="rect">
            <a:avLst/>
          </a:prstGeom>
          <a:noFill/>
        </p:spPr>
      </p:pic>
      <p:pic>
        <p:nvPicPr>
          <p:cNvPr id="102408" name="Picture 8" descr="3com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352800"/>
            <a:ext cx="1403350" cy="838200"/>
          </a:xfrm>
          <a:prstGeom prst="rect">
            <a:avLst/>
          </a:prstGeom>
          <a:noFill/>
        </p:spPr>
      </p:pic>
      <p:pic>
        <p:nvPicPr>
          <p:cNvPr id="102409" name="Picture 9" descr="nuage"/>
          <p:cNvPicPr>
            <a:picLocks noChangeAspect="1" noChangeArrowheads="1"/>
          </p:cNvPicPr>
          <p:nvPr/>
        </p:nvPicPr>
        <p:blipFill>
          <a:blip r:embed="rId8" cstate="print"/>
          <a:srcRect r="34323" b="89737"/>
          <a:stretch>
            <a:fillRect/>
          </a:stretch>
        </p:blipFill>
        <p:spPr bwMode="auto">
          <a:xfrm>
            <a:off x="3733800" y="3505200"/>
            <a:ext cx="183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at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362200"/>
            <a:ext cx="1524000" cy="781050"/>
          </a:xfrm>
          <a:prstGeom prst="rect">
            <a:avLst/>
          </a:prstGeom>
          <a:noFill/>
        </p:spPr>
      </p:pic>
      <p:pic>
        <p:nvPicPr>
          <p:cNvPr id="102411" name="Picture 11" descr="BT Logo"/>
          <p:cNvPicPr>
            <a:picLocks noChangeAspect="1" noChangeArrowheads="1"/>
          </p:cNvPicPr>
          <p:nvPr/>
        </p:nvPicPr>
        <p:blipFill>
          <a:blip r:embed="rId10" cstate="print"/>
          <a:srcRect l="7985" t="5336"/>
          <a:stretch>
            <a:fillRect/>
          </a:stretch>
        </p:blipFill>
        <p:spPr bwMode="auto">
          <a:xfrm>
            <a:off x="4114800" y="4572000"/>
            <a:ext cx="16303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2" name="Picture 12" descr="wipro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3200400"/>
            <a:ext cx="992188" cy="1066800"/>
          </a:xfrm>
          <a:prstGeom prst="rect">
            <a:avLst/>
          </a:prstGeom>
          <a:noFill/>
        </p:spPr>
      </p:pic>
      <p:pic>
        <p:nvPicPr>
          <p:cNvPr id="102413" name="Picture 13" descr="panasoniclog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67400"/>
            <a:ext cx="1828800" cy="349250"/>
          </a:xfrm>
          <a:prstGeom prst="rect">
            <a:avLst/>
          </a:prstGeom>
          <a:noFill/>
        </p:spPr>
      </p:pic>
      <p:pic>
        <p:nvPicPr>
          <p:cNvPr id="102414" name="Picture 14" descr="cannon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1671638" cy="650875"/>
          </a:xfrm>
          <a:prstGeom prst="rect">
            <a:avLst/>
          </a:prstGeom>
          <a:noFill/>
        </p:spPr>
      </p:pic>
      <p:pic>
        <p:nvPicPr>
          <p:cNvPr id="102415" name="Picture 15" descr="ntt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5715000"/>
            <a:ext cx="1676400" cy="544513"/>
          </a:xfrm>
          <a:prstGeom prst="rect">
            <a:avLst/>
          </a:prstGeom>
          <a:noFill/>
        </p:spPr>
      </p:pic>
      <p:pic>
        <p:nvPicPr>
          <p:cNvPr id="102416" name="Picture 16" descr="toshiba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692650"/>
            <a:ext cx="2514600" cy="493713"/>
          </a:xfrm>
          <a:prstGeom prst="rect">
            <a:avLst/>
          </a:prstGeom>
          <a:noFill/>
        </p:spPr>
      </p:pic>
      <p:pic>
        <p:nvPicPr>
          <p:cNvPr id="102417" name="Picture 17" descr="compaq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1600" y="4800600"/>
            <a:ext cx="1676400" cy="339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042988" y="449263"/>
            <a:ext cx="795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The emutel range is used by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743200" y="1149350"/>
            <a:ext cx="3727450" cy="51117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Developers</a:t>
            </a:r>
          </a:p>
          <a:p>
            <a:pPr lvl="1"/>
            <a:r>
              <a:rPr lang="en-US"/>
              <a:t>	</a:t>
            </a:r>
            <a:r>
              <a:rPr lang="en-US" sz="1800"/>
              <a:t>ISDN</a:t>
            </a:r>
          </a:p>
          <a:p>
            <a:pPr lvl="1"/>
            <a:r>
              <a:rPr lang="en-GB" sz="1800"/>
              <a:t>	xDSL</a:t>
            </a:r>
          </a:p>
          <a:p>
            <a:pPr lvl="1"/>
            <a:r>
              <a:rPr lang="en-GB" sz="1800"/>
              <a:t>	VoIP</a:t>
            </a:r>
            <a:endParaRPr lang="en-US" sz="1800"/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Production Line Testing</a:t>
            </a: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1800"/>
              <a:t>TE equipment</a:t>
            </a:r>
          </a:p>
          <a:p>
            <a:pPr lvl="1"/>
            <a:r>
              <a:rPr lang="en-GB" sz="1800"/>
              <a:t>	Modems</a:t>
            </a:r>
          </a:p>
          <a:p>
            <a:pPr lvl="1"/>
            <a:r>
              <a:rPr lang="en-GB" sz="1800"/>
              <a:t>	SIP/H.323 Gateway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Repair Houses</a:t>
            </a:r>
          </a:p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en-GB" sz="1800"/>
              <a:t>Confirm operation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For ISDN Network provision</a:t>
            </a:r>
          </a:p>
          <a:p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sz="1800"/>
              <a:t>Exhibitions/Shows</a:t>
            </a:r>
          </a:p>
          <a:p>
            <a:pPr lvl="1"/>
            <a:r>
              <a:rPr lang="en-GB" sz="1800"/>
              <a:t>	Teaching facilities</a:t>
            </a:r>
          </a:p>
          <a:p>
            <a:pPr lvl="1"/>
            <a:r>
              <a:rPr lang="en-GB" sz="1800"/>
              <a:t>	Labs</a:t>
            </a:r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576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en-GB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816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GB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042988" y="4492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emutel|Solo – </a:t>
            </a:r>
            <a:r>
              <a:rPr lang="en-GB" sz="2000" b="1">
                <a:solidFill>
                  <a:schemeClr val="bg2"/>
                </a:solidFill>
              </a:rPr>
              <a:t>2 Port Basic Rate ISDN Network Simulator</a:t>
            </a:r>
            <a:endParaRPr lang="en-GB" sz="2000">
              <a:solidFill>
                <a:schemeClr val="bg2"/>
              </a:solidFill>
            </a:endParaRPr>
          </a:p>
        </p:txBody>
      </p:sp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1371600" y="4038600"/>
          <a:ext cx="7315200" cy="2081213"/>
        </p:xfrm>
        <a:graphic>
          <a:graphicData uri="http://schemas.openxmlformats.org/presentationml/2006/ole">
            <p:oleObj spid="_x0000_s60432" name="Bitmap Image" r:id="rId3" imgW="7306695" imgH="2266667" progId="Paint.Picture">
              <p:embed/>
            </p:oleObj>
          </a:graphicData>
        </a:graphic>
      </p:graphicFrame>
      <p:sp>
        <p:nvSpPr>
          <p:cNvPr id="60419" name="AutoShape 3"/>
          <p:cNvSpPr>
            <a:spLocks/>
          </p:cNvSpPr>
          <p:nvPr/>
        </p:nvSpPr>
        <p:spPr bwMode="auto">
          <a:xfrm rot="5400000">
            <a:off x="3581400" y="2590800"/>
            <a:ext cx="457200" cy="9144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GB"/>
          </a:p>
        </p:txBody>
      </p:sp>
      <p:sp>
        <p:nvSpPr>
          <p:cNvPr id="60418" name="AutoShape 2"/>
          <p:cNvSpPr>
            <a:spLocks/>
          </p:cNvSpPr>
          <p:nvPr/>
        </p:nvSpPr>
        <p:spPr bwMode="auto">
          <a:xfrm rot="5400000">
            <a:off x="5105400" y="2590800"/>
            <a:ext cx="457200" cy="9144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331913" y="5734050"/>
            <a:ext cx="7343775" cy="431800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60435" name="Picture 19" descr="S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738" y="1319213"/>
            <a:ext cx="5086350" cy="1457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19" grpId="0" animBg="1"/>
      <p:bldP spid="60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43000" y="1295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BRI Ports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2 Ports, each software switchable between BRI-S and BRI-U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BRI Interface Power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40V, 1W Normal and Restricted on BRI-S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55V, 1.5W Normal and Sealing on BRI-U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Network Variants</a:t>
            </a:r>
          </a:p>
          <a:p>
            <a:pPr marL="292100" indent="-292100">
              <a:buClr>
                <a:schemeClr val="hlink"/>
              </a:buClr>
            </a:pPr>
            <a:r>
              <a:rPr lang="en-US" sz="1800"/>
              <a:t>Support for ETSI, N.America and NTT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 Channel Packets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X.25 on BRI1/BRI2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100 logical calls in DCE mode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P-P / P-MP</a:t>
            </a:r>
          </a:p>
          <a:p>
            <a:pPr marL="292100" indent="-292100"/>
            <a:r>
              <a:rPr lang="en-GB" sz="1800"/>
              <a:t>Point-to-point or point-to-multipoint modes can be selected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482600" lvl="1"/>
            <a:endParaRPr lang="en-US" sz="1800"/>
          </a:p>
          <a:p>
            <a:pPr marL="482600" lvl="1"/>
            <a:endParaRPr lang="en-US" sz="1800"/>
          </a:p>
          <a:p>
            <a:pPr marL="292100" indent="-292100">
              <a:buClr>
                <a:schemeClr val="hlink"/>
              </a:buClr>
              <a:buFontTx/>
              <a:buChar char="•"/>
            </a:pPr>
            <a:endParaRPr lang="en-US" sz="1800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042988" y="4492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219200" y="12954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Semi-permanent connection (Leased Line)</a:t>
            </a:r>
          </a:p>
          <a:p>
            <a:pPr marL="292100" indent="-292100"/>
            <a:r>
              <a:rPr lang="en-GB" sz="1800"/>
              <a:t>Semi-permanent/nailed up IDSL connection on BRI B and D channels (144K</a:t>
            </a:r>
          </a:p>
          <a:p>
            <a:pPr marL="292100" indent="-292100"/>
            <a:r>
              <a:rPr lang="en-GB" sz="1800"/>
              <a:t>connection)</a:t>
            </a:r>
          </a:p>
          <a:p>
            <a:pPr marL="292100" indent="-292100"/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 Channel Delay</a:t>
            </a:r>
          </a:p>
          <a:p>
            <a:pPr marL="292100" indent="-292100"/>
            <a:r>
              <a:rPr lang="en-GB" sz="1800"/>
              <a:t>0-750ms delay on Port 1, B1 and B2 independently</a:t>
            </a:r>
          </a:p>
          <a:p>
            <a:pPr marL="292100" indent="-292100"/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Telephone no. setup</a:t>
            </a:r>
          </a:p>
          <a:p>
            <a:pPr marL="292100" indent="-292100"/>
            <a:r>
              <a:rPr lang="en-GB" sz="1800"/>
              <a:t>Allows telephone numbers to be setup for the various ports </a:t>
            </a:r>
          </a:p>
          <a:p>
            <a:pPr marL="292100" indent="-292100"/>
            <a:r>
              <a:rPr lang="en-GB" sz="1800"/>
              <a:t>Also allows different numbering schemes to be used (i.e. MSN, normal, DDI &amp;</a:t>
            </a:r>
          </a:p>
          <a:p>
            <a:pPr marL="292100" indent="-292100"/>
            <a:r>
              <a:rPr lang="en-GB" sz="1800"/>
              <a:t>auxiliary)</a:t>
            </a:r>
          </a:p>
          <a:p>
            <a:pPr marL="292100" indent="-292100"/>
            <a:endParaRPr lang="en-GB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Test Tones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Dial, Busy, Error, Ring, and Custom Tone 300Hz-3400Hz @ +3dBm to -26dBm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>
              <a:buClr>
                <a:schemeClr val="hlink"/>
              </a:buClr>
            </a:pP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1042988" y="4492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5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1295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Port Indicators</a:t>
            </a:r>
          </a:p>
          <a:p>
            <a:pPr marL="292100" indent="-292100"/>
            <a:r>
              <a:rPr lang="en-GB" sz="1800"/>
              <a:t>P (Physical), D(Datalink), S/U operation and port power status, B channel status</a:t>
            </a:r>
          </a:p>
          <a:p>
            <a:pPr marL="292100" indent="-292100">
              <a:buClr>
                <a:schemeClr val="hlink"/>
              </a:buClr>
            </a:pPr>
            <a:endParaRPr lang="en-GB" sz="1800"/>
          </a:p>
          <a:p>
            <a:pPr marL="292100" indent="-292100"/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Internal battery</a:t>
            </a:r>
          </a:p>
          <a:p>
            <a:pPr marL="292100" indent="-292100"/>
            <a:r>
              <a:rPr lang="en-GB" sz="1800"/>
              <a:t>An internal rechargeable battery to power the unit</a:t>
            </a:r>
          </a:p>
          <a:p>
            <a:pPr marL="292100" indent="-292100">
              <a:buClr>
                <a:schemeClr val="hlink"/>
              </a:buClr>
            </a:pP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2100" indent="-292100">
              <a:buClr>
                <a:schemeClr val="hlink"/>
              </a:buClr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Universal PSU (110/240 V)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Auto detecting PSU - no changes required to alter voltage input, can be used in</a:t>
            </a:r>
          </a:p>
          <a:p>
            <a:pPr marL="292100" indent="-292100">
              <a:buClr>
                <a:schemeClr val="hlink"/>
              </a:buClr>
            </a:pPr>
            <a:r>
              <a:rPr lang="en-GB" sz="1800"/>
              <a:t>different countries</a:t>
            </a:r>
            <a:endParaRPr lang="en-US" sz="1800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042988" y="449263"/>
            <a:ext cx="800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Unit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Settings\nev\Desktop\template.pot</Template>
  <TotalTime>3747</TotalTime>
  <Words>511</Words>
  <Application>Microsoft Office PowerPoint</Application>
  <PresentationFormat>On-screen Show (4:3)</PresentationFormat>
  <Paragraphs>198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Syntax</vt:lpstr>
      <vt:lpstr>template</vt:lpstr>
      <vt:lpstr>Bitmap Image</vt:lpstr>
      <vt:lpstr>Microsoft Clip Gallery</vt:lpstr>
      <vt:lpstr>Microsoft Office Excel Worksheet</vt:lpstr>
      <vt:lpstr>ISDN PRODUCT GUIDE</vt:lpstr>
      <vt:lpstr>Presentation Content</vt:lpstr>
      <vt:lpstr>Solutions from arcatech Limited</vt:lpstr>
      <vt:lpstr>Typical Customers</vt:lpstr>
      <vt:lpstr>Slide 5</vt:lpstr>
      <vt:lpstr>Slide 6</vt:lpstr>
      <vt:lpstr>Slide 7</vt:lpstr>
      <vt:lpstr>Slide 8</vt:lpstr>
      <vt:lpstr>Slide 9</vt:lpstr>
      <vt:lpstr>Slide 10</vt:lpstr>
      <vt:lpstr>Typical Application</vt:lpstr>
      <vt:lpstr>Other products available from arcatech</vt:lpstr>
      <vt:lpstr>Slide 13</vt:lpstr>
      <vt:lpstr>emutel|Symphony</vt:lpstr>
      <vt:lpstr>emutel|Duo</vt:lpstr>
      <vt:lpstr>arcaplex|Horizon</vt:lpstr>
      <vt:lpstr>arcareach|Sigma</vt:lpstr>
      <vt:lpstr>emutel|Maestro</vt:lpstr>
      <vt:lpstr>The End</vt:lpstr>
    </vt:vector>
  </TitlesOfParts>
  <Company>Digital Engineering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Computer Services Mgr.</dc:creator>
  <cp:lastModifiedBy>Arcatech</cp:lastModifiedBy>
  <cp:revision>129</cp:revision>
  <cp:lastPrinted>2000-11-01T16:43:31Z</cp:lastPrinted>
  <dcterms:created xsi:type="dcterms:W3CDTF">2000-10-19T11:13:41Z</dcterms:created>
  <dcterms:modified xsi:type="dcterms:W3CDTF">2012-11-23T14:49:40Z</dcterms:modified>
</cp:coreProperties>
</file>