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0F0D-589C-4BD0-AFE0-344431CCB951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CE7-057C-46B1-B2FF-7E53BE822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0F0D-589C-4BD0-AFE0-344431CCB951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CE7-057C-46B1-B2FF-7E53BE822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0F0D-589C-4BD0-AFE0-344431CCB951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CE7-057C-46B1-B2FF-7E53BE822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0F0D-589C-4BD0-AFE0-344431CCB951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CE7-057C-46B1-B2FF-7E53BE822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0F0D-589C-4BD0-AFE0-344431CCB951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CE7-057C-46B1-B2FF-7E53BE822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0F0D-589C-4BD0-AFE0-344431CCB951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CE7-057C-46B1-B2FF-7E53BE822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0F0D-589C-4BD0-AFE0-344431CCB951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CE7-057C-46B1-B2FF-7E53BE822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0F0D-589C-4BD0-AFE0-344431CCB951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CE7-057C-46B1-B2FF-7E53BE822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0F0D-589C-4BD0-AFE0-344431CCB951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CE7-057C-46B1-B2FF-7E53BE822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0F0D-589C-4BD0-AFE0-344431CCB951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CE7-057C-46B1-B2FF-7E53BE822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0F0D-589C-4BD0-AFE0-344431CCB951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CE7-057C-46B1-B2FF-7E53BE822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C0F0D-589C-4BD0-AFE0-344431CCB951}" type="datetimeFigureOut">
              <a:rPr lang="en-GB" smtClean="0"/>
              <a:pPr/>
              <a:t>27/02/2012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E8CE7-057C-46B1-B2FF-7E53BE822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6039" cy="566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arcatech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598" y="416230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…testing tomorrows telecoms</a:t>
            </a:r>
            <a:endParaRPr lang="en-GB" sz="9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692696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C00000"/>
                </a:solidFill>
                <a:latin typeface="Century Gothic" pitchFamily="34" charset="0"/>
                <a:cs typeface="Cordia New" pitchFamily="34" charset="-34"/>
              </a:rPr>
              <a:t>xDSL</a:t>
            </a:r>
            <a:r>
              <a:rPr lang="en-GB" sz="3200" b="1" dirty="0" smtClean="0">
                <a:solidFill>
                  <a:srgbClr val="C00000"/>
                </a:solidFill>
                <a:latin typeface="Century Gothic" pitchFamily="34" charset="0"/>
                <a:cs typeface="Cordia New" pitchFamily="34" charset="-34"/>
              </a:rPr>
              <a:t> PRODUCT GUIDE</a:t>
            </a:r>
            <a:endParaRPr lang="en-GB" sz="3200" b="1" dirty="0" smtClean="0">
              <a:solidFill>
                <a:srgbClr val="C00000"/>
              </a:solidFill>
              <a:latin typeface="Century Gothic" pitchFamily="34" charset="0"/>
              <a:cs typeface="Cordia New" pitchFamily="34" charset="-34"/>
            </a:endParaRPr>
          </a:p>
        </p:txBody>
      </p:sp>
      <p:pic>
        <p:nvPicPr>
          <p:cNvPr id="10" name="Picture 9" descr="bg_reflec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21288"/>
            <a:ext cx="9144000" cy="864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504" y="1630541"/>
            <a:ext cx="8928992" cy="4773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 smtClean="0">
                <a:latin typeface="Century Gothic" pitchFamily="34" charset="0"/>
                <a:cs typeface="Cordia New" pitchFamily="34" charset="-34"/>
              </a:rPr>
              <a:t>emutel™</a:t>
            </a:r>
            <a:r>
              <a:rPr lang="en-GB" b="1" dirty="0" err="1" smtClean="0">
                <a:solidFill>
                  <a:srgbClr val="C00000"/>
                </a:solidFill>
                <a:latin typeface="Century Gothic" pitchFamily="34" charset="0"/>
                <a:cs typeface="Cordia New" pitchFamily="34" charset="-34"/>
              </a:rPr>
              <a:t>|</a:t>
            </a:r>
            <a:r>
              <a:rPr lang="en-GB" b="1" dirty="0" err="1" smtClean="0">
                <a:latin typeface="Century Gothic" pitchFamily="34" charset="0"/>
                <a:cs typeface="Cordia New" pitchFamily="34" charset="-34"/>
              </a:rPr>
              <a:t>Maestro</a:t>
            </a:r>
            <a:r>
              <a:rPr lang="en-GB" b="1" dirty="0" smtClean="0">
                <a:latin typeface="Century Gothic" pitchFamily="34" charset="0"/>
                <a:cs typeface="Cordia New" pitchFamily="34" charset="-34"/>
              </a:rPr>
              <a:t> </a:t>
            </a:r>
            <a:endParaRPr lang="en-GB" b="1" dirty="0" smtClean="0">
              <a:latin typeface="Century Gothic" pitchFamily="34" charset="0"/>
              <a:cs typeface="Cordia New" pitchFamily="34" charset="-34"/>
            </a:endParaRPr>
          </a:p>
          <a:p>
            <a:pPr algn="ctr">
              <a:spcBef>
                <a:spcPct val="50000"/>
              </a:spcBef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/>
            </a:r>
            <a:br>
              <a:rPr lang="en-GB" dirty="0" smtClean="0">
                <a:latin typeface="Century Gothic" pitchFamily="34" charset="0"/>
                <a:cs typeface="Cordia New" pitchFamily="34" charset="-34"/>
              </a:rPr>
            </a:br>
            <a:r>
              <a:rPr lang="en-US" dirty="0" smtClean="0">
                <a:latin typeface="Century Gothic" pitchFamily="34" charset="0"/>
                <a:cs typeface="Cordia New" pitchFamily="34" charset="-34"/>
              </a:rPr>
              <a:t>arcatech Limited</a:t>
            </a:r>
            <a:br>
              <a:rPr lang="en-US" dirty="0" smtClean="0">
                <a:latin typeface="Century Gothic" pitchFamily="34" charset="0"/>
                <a:cs typeface="Cordia New" pitchFamily="34" charset="-34"/>
              </a:rPr>
            </a:br>
            <a:r>
              <a:rPr lang="en-US" dirty="0" smtClean="0">
                <a:latin typeface="Century Gothic" pitchFamily="34" charset="0"/>
                <a:cs typeface="Cordia New" pitchFamily="34" charset="-34"/>
              </a:rPr>
              <a:t>210-212 </a:t>
            </a:r>
            <a:r>
              <a:rPr lang="en-US" dirty="0" smtClean="0">
                <a:latin typeface="Century Gothic" pitchFamily="34" charset="0"/>
                <a:cs typeface="Cordia New" pitchFamily="34" charset="-34"/>
              </a:rPr>
              <a:t>LEO Ballinderry Road</a:t>
            </a:r>
          </a:p>
          <a:p>
            <a:pPr algn="ctr">
              <a:buClr>
                <a:schemeClr val="hlink"/>
              </a:buClr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Lisburn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Northern Ireland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BT28 2QA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 </a:t>
            </a:r>
            <a:endParaRPr lang="en-GB" dirty="0" smtClean="0">
              <a:latin typeface="Century Gothic" pitchFamily="34" charset="0"/>
              <a:cs typeface="Cordia New" pitchFamily="34" charset="-34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Tel</a:t>
            </a: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: +44 (0)28 9267 7204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Fax: +44 (0)28 9260 5353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sales@arcatech.com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www.arcatech.com</a:t>
            </a:r>
          </a:p>
          <a:p>
            <a:pPr>
              <a:spcBef>
                <a:spcPct val="50000"/>
              </a:spcBef>
            </a:pPr>
            <a:endParaRPr lang="en-GB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1230936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1880" y="1294398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6039" cy="566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arcatech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598" y="416230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…testing tomorrows telecoms</a:t>
            </a:r>
            <a:endParaRPr lang="en-GB" sz="9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692696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  <a:latin typeface="Century Gothic" pitchFamily="34" charset="0"/>
                <a:cs typeface="Cordia New" pitchFamily="34" charset="-34"/>
              </a:rPr>
              <a:t>User Interface</a:t>
            </a:r>
            <a:endParaRPr lang="en-GB" sz="3200" b="1" dirty="0" smtClean="0">
              <a:solidFill>
                <a:srgbClr val="C00000"/>
              </a:solidFill>
              <a:latin typeface="Century Gothic" pitchFamily="34" charset="0"/>
              <a:cs typeface="Cordia New" pitchFamily="34" charset="-34"/>
            </a:endParaRPr>
          </a:p>
        </p:txBody>
      </p:sp>
      <p:pic>
        <p:nvPicPr>
          <p:cNvPr id="10" name="Picture 9" descr="bg_reflec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21288"/>
            <a:ext cx="9144000" cy="864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9552" y="1630541"/>
            <a:ext cx="403244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SzPct val="100000"/>
            </a:pPr>
            <a:r>
              <a:rPr lang="en-GB" sz="1200" b="1" dirty="0" smtClean="0">
                <a:latin typeface="Century Gothic" pitchFamily="34" charset="0"/>
                <a:cs typeface="Cordia New" pitchFamily="34" charset="-34"/>
              </a:rPr>
              <a:t>Data sources of the Maestro can be configured within the ATM tab</a:t>
            </a:r>
          </a:p>
          <a:p>
            <a:pPr>
              <a:spcBef>
                <a:spcPct val="50000"/>
              </a:spcBef>
              <a:buSzPct val="100000"/>
            </a:pPr>
            <a:endParaRPr lang="en-GB" sz="1200" b="1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There are a number of sources from which data can be taken for each ADSL module within the Maestro.</a:t>
            </a:r>
          </a:p>
          <a:p>
            <a:pPr>
              <a:spcBef>
                <a:spcPct val="50000"/>
              </a:spcBef>
              <a:buSzPct val="100000"/>
            </a:pPr>
            <a:endParaRPr lang="en-GB" sz="1200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The Maestro has an internal </a:t>
            </a:r>
            <a:r>
              <a:rPr lang="en-GB" sz="1200" dirty="0" err="1" smtClean="0">
                <a:latin typeface="Century Gothic" pitchFamily="34" charset="0"/>
                <a:cs typeface="Cordia New" pitchFamily="34" charset="-34"/>
              </a:rPr>
              <a:t>webserver</a:t>
            </a: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 which allows for some basic upload and download testing.</a:t>
            </a:r>
          </a:p>
          <a:p>
            <a:pPr>
              <a:spcBef>
                <a:spcPct val="50000"/>
              </a:spcBef>
              <a:buSzPct val="100000"/>
            </a:pPr>
            <a:endParaRPr lang="en-GB" sz="1200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The Maestro has an Ethernet port and ATM155 Optical and Electrical ports which can be connected to external equipment to be used as the data source.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1230936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1880" y="1294398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T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1700808"/>
            <a:ext cx="3373408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6039" cy="566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arcatech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598" y="416230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…testing tomorrows telecoms</a:t>
            </a:r>
            <a:endParaRPr lang="en-GB" sz="9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692696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  <a:latin typeface="Century Gothic" pitchFamily="34" charset="0"/>
                <a:cs typeface="Cordia New" pitchFamily="34" charset="-34"/>
              </a:rPr>
              <a:t>User Interface</a:t>
            </a:r>
            <a:endParaRPr lang="en-GB" sz="3200" b="1" dirty="0" smtClean="0">
              <a:solidFill>
                <a:srgbClr val="C00000"/>
              </a:solidFill>
              <a:latin typeface="Century Gothic" pitchFamily="34" charset="0"/>
              <a:cs typeface="Cordia New" pitchFamily="34" charset="-34"/>
            </a:endParaRPr>
          </a:p>
        </p:txBody>
      </p:sp>
      <p:pic>
        <p:nvPicPr>
          <p:cNvPr id="10" name="Picture 9" descr="bg_reflec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21288"/>
            <a:ext cx="9144000" cy="864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9552" y="1630541"/>
            <a:ext cx="4032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SzPct val="100000"/>
            </a:pPr>
            <a:r>
              <a:rPr lang="en-GB" sz="1200" b="1" dirty="0" smtClean="0">
                <a:latin typeface="Century Gothic" pitchFamily="34" charset="0"/>
                <a:cs typeface="Cordia New" pitchFamily="34" charset="-34"/>
              </a:rPr>
              <a:t>A number of encapsulation methods are also supported.</a:t>
            </a:r>
          </a:p>
          <a:p>
            <a:pPr>
              <a:spcBef>
                <a:spcPct val="50000"/>
              </a:spcBef>
              <a:buSzPct val="100000"/>
            </a:pPr>
            <a:endParaRPr lang="en-GB" sz="1200" b="1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For each data connection that is setup within the Maestro an encapsulation method can also be added.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1230936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1880" y="1294398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encapsula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59031" y="1700807"/>
            <a:ext cx="3373409" cy="388843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6039" cy="566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arcatech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598" y="416230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…testing tomorrows telecoms</a:t>
            </a:r>
            <a:endParaRPr lang="en-GB" sz="9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692696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  <a:latin typeface="Century Gothic" pitchFamily="34" charset="0"/>
                <a:cs typeface="Cordia New" pitchFamily="34" charset="-34"/>
              </a:rPr>
              <a:t>User Interface</a:t>
            </a:r>
            <a:endParaRPr lang="en-GB" sz="3200" b="1" dirty="0" smtClean="0">
              <a:solidFill>
                <a:srgbClr val="C00000"/>
              </a:solidFill>
              <a:latin typeface="Century Gothic" pitchFamily="34" charset="0"/>
              <a:cs typeface="Cordia New" pitchFamily="34" charset="-34"/>
            </a:endParaRPr>
          </a:p>
        </p:txBody>
      </p:sp>
      <p:pic>
        <p:nvPicPr>
          <p:cNvPr id="10" name="Picture 9" descr="bg_reflec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21288"/>
            <a:ext cx="9144000" cy="864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9552" y="1630541"/>
            <a:ext cx="4032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SzPct val="100000"/>
            </a:pPr>
            <a:r>
              <a:rPr lang="en-GB" sz="1200" b="1" dirty="0" smtClean="0">
                <a:latin typeface="Century Gothic" pitchFamily="34" charset="0"/>
                <a:cs typeface="Cordia New" pitchFamily="34" charset="-34"/>
              </a:rPr>
              <a:t>Encapsulation options</a:t>
            </a:r>
          </a:p>
          <a:p>
            <a:pPr>
              <a:spcBef>
                <a:spcPct val="50000"/>
              </a:spcBef>
              <a:buSzPct val="100000"/>
            </a:pPr>
            <a:endParaRPr lang="en-GB" sz="1200" b="1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For encapsulation options such as </a:t>
            </a:r>
            <a:r>
              <a:rPr lang="en-GB" sz="1200" dirty="0" err="1" smtClean="0">
                <a:latin typeface="Century Gothic" pitchFamily="34" charset="0"/>
                <a:cs typeface="Cordia New" pitchFamily="34" charset="-34"/>
              </a:rPr>
              <a:t>PPPoA</a:t>
            </a: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 and </a:t>
            </a:r>
            <a:r>
              <a:rPr lang="en-GB" sz="1200" dirty="0" err="1" smtClean="0">
                <a:latin typeface="Century Gothic" pitchFamily="34" charset="0"/>
                <a:cs typeface="Cordia New" pitchFamily="34" charset="-34"/>
              </a:rPr>
              <a:t>PPPoE</a:t>
            </a: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, the required IP addresses for the local and Peer can be setup.</a:t>
            </a:r>
          </a:p>
          <a:p>
            <a:pPr>
              <a:spcBef>
                <a:spcPct val="50000"/>
              </a:spcBef>
              <a:buSzPct val="100000"/>
            </a:pPr>
            <a:endParaRPr lang="en-GB" sz="1200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A User Name and Password can also be added where authentication is required.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1230936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1880" y="1294398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Encap_I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65156" y="1700808"/>
            <a:ext cx="3345312" cy="3600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6039" cy="566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arcatech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598" y="416230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…testing tomorrows telecoms</a:t>
            </a:r>
            <a:endParaRPr lang="en-GB" sz="9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692696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  <a:latin typeface="Century Gothic" pitchFamily="34" charset="0"/>
                <a:cs typeface="Cordia New" pitchFamily="34" charset="-34"/>
              </a:rPr>
              <a:t>Thank You</a:t>
            </a:r>
            <a:endParaRPr lang="en-GB" sz="3200" b="1" dirty="0" smtClean="0">
              <a:solidFill>
                <a:srgbClr val="C00000"/>
              </a:solidFill>
              <a:latin typeface="Century Gothic" pitchFamily="34" charset="0"/>
              <a:cs typeface="Cordia New" pitchFamily="34" charset="-34"/>
            </a:endParaRPr>
          </a:p>
        </p:txBody>
      </p:sp>
      <p:pic>
        <p:nvPicPr>
          <p:cNvPr id="10" name="Picture 9" descr="bg_reflec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21288"/>
            <a:ext cx="9144000" cy="864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504" y="1630541"/>
            <a:ext cx="8928992" cy="398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mtClean="0">
                <a:latin typeface="Century Gothic" pitchFamily="34" charset="0"/>
                <a:cs typeface="Cordia New" pitchFamily="34" charset="-34"/>
              </a:rPr>
              <a:t>arcatech </a:t>
            </a:r>
            <a:r>
              <a:rPr lang="en-US" dirty="0" smtClean="0">
                <a:latin typeface="Century Gothic" pitchFamily="34" charset="0"/>
                <a:cs typeface="Cordia New" pitchFamily="34" charset="-34"/>
              </a:rPr>
              <a:t>Limited</a:t>
            </a:r>
            <a:br>
              <a:rPr lang="en-US" dirty="0" smtClean="0">
                <a:latin typeface="Century Gothic" pitchFamily="34" charset="0"/>
                <a:cs typeface="Cordia New" pitchFamily="34" charset="-34"/>
              </a:rPr>
            </a:br>
            <a:r>
              <a:rPr lang="en-US" dirty="0" smtClean="0">
                <a:latin typeface="Century Gothic" pitchFamily="34" charset="0"/>
                <a:cs typeface="Cordia New" pitchFamily="34" charset="-34"/>
              </a:rPr>
              <a:t>210-212 </a:t>
            </a:r>
            <a:r>
              <a:rPr lang="en-US" dirty="0" smtClean="0">
                <a:latin typeface="Century Gothic" pitchFamily="34" charset="0"/>
                <a:cs typeface="Cordia New" pitchFamily="34" charset="-34"/>
              </a:rPr>
              <a:t>LEO Ballinderry Road</a:t>
            </a:r>
          </a:p>
          <a:p>
            <a:pPr algn="ctr">
              <a:buClr>
                <a:schemeClr val="hlink"/>
              </a:buClr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Lisburn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Northern Ireland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BT28 2QA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 </a:t>
            </a:r>
            <a:endParaRPr lang="en-GB" dirty="0" smtClean="0">
              <a:latin typeface="Century Gothic" pitchFamily="34" charset="0"/>
              <a:cs typeface="Cordia New" pitchFamily="34" charset="-34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Tel</a:t>
            </a: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: +44 (0)28 9267 7204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Fax: +44 (0)28 9260 5353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sales@arcatech.com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www.arcatech.com</a:t>
            </a:r>
          </a:p>
          <a:p>
            <a:pPr>
              <a:spcBef>
                <a:spcPct val="50000"/>
              </a:spcBef>
            </a:pPr>
            <a:endParaRPr lang="en-GB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1230936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1880" y="1294398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6039" cy="566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arcatech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598" y="416230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…testing tomorrows telecoms</a:t>
            </a:r>
            <a:endParaRPr lang="en-GB" sz="9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692696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  <a:latin typeface="Century Gothic" pitchFamily="34" charset="0"/>
                <a:cs typeface="Cordia New" pitchFamily="34" charset="-34"/>
              </a:rPr>
              <a:t>Presentation Content</a:t>
            </a:r>
          </a:p>
        </p:txBody>
      </p:sp>
      <p:pic>
        <p:nvPicPr>
          <p:cNvPr id="10" name="Picture 9" descr="bg_reflec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21288"/>
            <a:ext cx="9144000" cy="864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1560" y="1630541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SzPct val="100000"/>
              <a:buFont typeface="Arial" pitchFamily="34" charset="0"/>
              <a:buChar char="•"/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 Solutions from arcatech Limited</a:t>
            </a:r>
          </a:p>
          <a:p>
            <a:pPr>
              <a:spcBef>
                <a:spcPct val="50000"/>
              </a:spcBef>
              <a:buSzPct val="100000"/>
              <a:buFont typeface="Arial" pitchFamily="34" charset="0"/>
              <a:buChar char="•"/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 Who is the emutel range used by</a:t>
            </a:r>
          </a:p>
          <a:p>
            <a:pPr>
              <a:spcBef>
                <a:spcPct val="50000"/>
              </a:spcBef>
              <a:buSzPct val="100000"/>
              <a:buFont typeface="Arial" pitchFamily="34" charset="0"/>
              <a:buChar char="•"/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 </a:t>
            </a:r>
            <a:r>
              <a:rPr lang="en-GB" dirty="0" err="1" smtClean="0">
                <a:latin typeface="Century Gothic" pitchFamily="34" charset="0"/>
                <a:cs typeface="Cordia New" pitchFamily="34" charset="-34"/>
              </a:rPr>
              <a:t>emutel™|Maestro</a:t>
            </a: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 features</a:t>
            </a:r>
          </a:p>
          <a:p>
            <a:pPr>
              <a:spcBef>
                <a:spcPct val="50000"/>
              </a:spcBef>
              <a:buSzPct val="100000"/>
              <a:buFont typeface="Arial" pitchFamily="34" charset="0"/>
              <a:buChar char="•"/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 Typical Applications</a:t>
            </a:r>
          </a:p>
          <a:p>
            <a:pPr>
              <a:spcBef>
                <a:spcPct val="50000"/>
              </a:spcBef>
              <a:buSzPct val="100000"/>
              <a:buFont typeface="Arial" pitchFamily="34" charset="0"/>
              <a:buChar char="•"/>
            </a:pPr>
            <a:r>
              <a:rPr lang="en-GB" dirty="0" smtClean="0">
                <a:latin typeface="Century Gothic" pitchFamily="34" charset="0"/>
                <a:cs typeface="Cordia New" pitchFamily="34" charset="-34"/>
              </a:rPr>
              <a:t> Other Products available from arcatech</a:t>
            </a:r>
          </a:p>
          <a:p>
            <a:pPr>
              <a:spcBef>
                <a:spcPct val="50000"/>
              </a:spcBef>
              <a:buSzPct val="100000"/>
              <a:buFont typeface="Arial" pitchFamily="34" charset="0"/>
              <a:buChar char="•"/>
            </a:pPr>
            <a:endParaRPr lang="en-GB" sz="2000" b="1" dirty="0" smtClean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1230936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1880" y="1294398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6039" cy="566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arcatech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598" y="416230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…testing tomorrows telecoms</a:t>
            </a:r>
            <a:endParaRPr lang="en-GB" sz="9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692696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  <a:latin typeface="Century Gothic" pitchFamily="34" charset="0"/>
                <a:cs typeface="Cordia New" pitchFamily="34" charset="-34"/>
              </a:rPr>
              <a:t>Typical Customers</a:t>
            </a:r>
          </a:p>
        </p:txBody>
      </p:sp>
      <p:pic>
        <p:nvPicPr>
          <p:cNvPr id="10" name="Picture 9" descr="bg_reflec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21288"/>
            <a:ext cx="9144000" cy="864096"/>
          </a:xfrm>
          <a:prstGeom prst="rect">
            <a:avLst/>
          </a:prstGeom>
        </p:spPr>
      </p:pic>
      <p:pic>
        <p:nvPicPr>
          <p:cNvPr id="16" name="Picture 15" descr="3co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688" y="4293096"/>
            <a:ext cx="1440000" cy="1440000"/>
          </a:xfrm>
          <a:prstGeom prst="rect">
            <a:avLst/>
          </a:prstGeom>
        </p:spPr>
      </p:pic>
      <p:pic>
        <p:nvPicPr>
          <p:cNvPr id="17" name="Picture 16" descr="alcate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87844" y="1340768"/>
            <a:ext cx="1440000" cy="1440000"/>
          </a:xfrm>
          <a:prstGeom prst="rect">
            <a:avLst/>
          </a:prstGeom>
        </p:spPr>
      </p:pic>
      <p:pic>
        <p:nvPicPr>
          <p:cNvPr id="18" name="Picture 17" descr="at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52000" y="1340768"/>
            <a:ext cx="1440000" cy="1440000"/>
          </a:xfrm>
          <a:prstGeom prst="rect">
            <a:avLst/>
          </a:prstGeom>
        </p:spPr>
      </p:pic>
      <p:pic>
        <p:nvPicPr>
          <p:cNvPr id="19" name="Picture 18" descr="b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16156" y="4293096"/>
            <a:ext cx="1440000" cy="1440000"/>
          </a:xfrm>
          <a:prstGeom prst="rect">
            <a:avLst/>
          </a:prstGeom>
        </p:spPr>
      </p:pic>
      <p:pic>
        <p:nvPicPr>
          <p:cNvPr id="20" name="Picture 19" descr="cano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80312" y="2780928"/>
            <a:ext cx="1440000" cy="1440000"/>
          </a:xfrm>
          <a:prstGeom prst="rect">
            <a:avLst/>
          </a:prstGeom>
        </p:spPr>
      </p:pic>
      <p:pic>
        <p:nvPicPr>
          <p:cNvPr id="21" name="Picture 20" descr="cisc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23688" y="1340768"/>
            <a:ext cx="1440000" cy="1440000"/>
          </a:xfrm>
          <a:prstGeom prst="rect">
            <a:avLst/>
          </a:prstGeom>
        </p:spPr>
      </p:pic>
      <p:pic>
        <p:nvPicPr>
          <p:cNvPr id="22" name="Picture 21" descr="compaq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087844" y="2780928"/>
            <a:ext cx="1440000" cy="1440000"/>
          </a:xfrm>
          <a:prstGeom prst="rect">
            <a:avLst/>
          </a:prstGeom>
        </p:spPr>
      </p:pic>
      <p:pic>
        <p:nvPicPr>
          <p:cNvPr id="23" name="Picture 22" descr="nec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23688" y="2780928"/>
            <a:ext cx="1440000" cy="1440000"/>
          </a:xfrm>
          <a:prstGeom prst="rect">
            <a:avLst/>
          </a:prstGeom>
        </p:spPr>
      </p:pic>
      <p:pic>
        <p:nvPicPr>
          <p:cNvPr id="24" name="Picture 23" descr="nortel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087844" y="4293096"/>
            <a:ext cx="1440000" cy="1440000"/>
          </a:xfrm>
          <a:prstGeom prst="rect">
            <a:avLst/>
          </a:prstGeom>
        </p:spPr>
      </p:pic>
      <p:pic>
        <p:nvPicPr>
          <p:cNvPr id="25" name="Picture 24" descr="ntt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616156" y="1340768"/>
            <a:ext cx="1440000" cy="1440000"/>
          </a:xfrm>
          <a:prstGeom prst="rect">
            <a:avLst/>
          </a:prstGeom>
        </p:spPr>
      </p:pic>
      <p:pic>
        <p:nvPicPr>
          <p:cNvPr id="26" name="Picture 25" descr="panasonic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852000" y="2780928"/>
            <a:ext cx="1440000" cy="1440000"/>
          </a:xfrm>
          <a:prstGeom prst="rect">
            <a:avLst/>
          </a:prstGeom>
        </p:spPr>
      </p:pic>
      <p:pic>
        <p:nvPicPr>
          <p:cNvPr id="27" name="Picture 26" descr="robotics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852000" y="4293096"/>
            <a:ext cx="1440000" cy="1440000"/>
          </a:xfrm>
          <a:prstGeom prst="rect">
            <a:avLst/>
          </a:prstGeom>
        </p:spPr>
      </p:pic>
      <p:pic>
        <p:nvPicPr>
          <p:cNvPr id="28" name="Picture 27" descr="siemens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380312" y="1340768"/>
            <a:ext cx="1440000" cy="1440000"/>
          </a:xfrm>
          <a:prstGeom prst="rect">
            <a:avLst/>
          </a:prstGeom>
        </p:spPr>
      </p:pic>
      <p:pic>
        <p:nvPicPr>
          <p:cNvPr id="29" name="Picture 28" descr="toshiba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616156" y="2780928"/>
            <a:ext cx="1440000" cy="1440000"/>
          </a:xfrm>
          <a:prstGeom prst="rect">
            <a:avLst/>
          </a:prstGeom>
        </p:spPr>
      </p:pic>
      <p:pic>
        <p:nvPicPr>
          <p:cNvPr id="30" name="Picture 29" descr="wipro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380312" y="4293096"/>
            <a:ext cx="1440000" cy="1440000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>
            <a:off x="0" y="1230936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1880" y="1294398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6039" cy="566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arcatech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598" y="416230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…testing tomorrows telecoms</a:t>
            </a:r>
            <a:endParaRPr lang="en-GB" sz="9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692696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  <a:latin typeface="Century Gothic" pitchFamily="34" charset="0"/>
                <a:cs typeface="Cordia New" pitchFamily="34" charset="-34"/>
              </a:rPr>
              <a:t>The emutel range is used by</a:t>
            </a:r>
          </a:p>
        </p:txBody>
      </p:sp>
      <p:pic>
        <p:nvPicPr>
          <p:cNvPr id="10" name="Picture 9" descr="bg_reflec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21288"/>
            <a:ext cx="9144000" cy="864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35696" y="1630541"/>
            <a:ext cx="7200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SzPct val="100000"/>
            </a:pPr>
            <a:r>
              <a:rPr lang="en-GB" sz="1400" b="1" dirty="0" smtClean="0">
                <a:latin typeface="Century Gothic" pitchFamily="34" charset="0"/>
                <a:cs typeface="Cordia New" pitchFamily="34" charset="-34"/>
              </a:rPr>
              <a:t>Developers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400" dirty="0" smtClean="0">
                <a:latin typeface="Century Gothic" pitchFamily="34" charset="0"/>
                <a:cs typeface="Cordia New" pitchFamily="34" charset="-34"/>
              </a:rPr>
              <a:t>	ISDN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400" dirty="0" smtClean="0">
                <a:latin typeface="Century Gothic" pitchFamily="34" charset="0"/>
                <a:cs typeface="Cordia New" pitchFamily="34" charset="-34"/>
              </a:rPr>
              <a:t>	</a:t>
            </a:r>
            <a:r>
              <a:rPr lang="en-GB" sz="1400" dirty="0" err="1" smtClean="0">
                <a:latin typeface="Century Gothic" pitchFamily="34" charset="0"/>
                <a:cs typeface="Cordia New" pitchFamily="34" charset="-34"/>
              </a:rPr>
              <a:t>xDSL</a:t>
            </a:r>
            <a:endParaRPr lang="en-GB" sz="1400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400" dirty="0" smtClean="0">
                <a:latin typeface="Century Gothic" pitchFamily="34" charset="0"/>
                <a:cs typeface="Cordia New" pitchFamily="34" charset="-34"/>
              </a:rPr>
              <a:t>	VoIP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400" b="1" dirty="0" smtClean="0">
                <a:latin typeface="Century Gothic" pitchFamily="34" charset="0"/>
                <a:cs typeface="Cordia New" pitchFamily="34" charset="-34"/>
              </a:rPr>
              <a:t>Production Line Testing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400" dirty="0" smtClean="0">
                <a:latin typeface="Century Gothic" pitchFamily="34" charset="0"/>
                <a:cs typeface="Cordia New" pitchFamily="34" charset="-34"/>
              </a:rPr>
              <a:t>	TE equipment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400" dirty="0" smtClean="0">
                <a:latin typeface="Century Gothic" pitchFamily="34" charset="0"/>
                <a:cs typeface="Cordia New" pitchFamily="34" charset="-34"/>
              </a:rPr>
              <a:t>	Modems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400" dirty="0" smtClean="0">
                <a:latin typeface="Century Gothic" pitchFamily="34" charset="0"/>
                <a:cs typeface="Cordia New" pitchFamily="34" charset="-34"/>
              </a:rPr>
              <a:t>	SIP/H.323 Gateway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400" b="1" dirty="0" smtClean="0">
                <a:latin typeface="Century Gothic" pitchFamily="34" charset="0"/>
                <a:cs typeface="Cordia New" pitchFamily="34" charset="-34"/>
              </a:rPr>
              <a:t>Repair Houses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400" dirty="0" smtClean="0">
                <a:latin typeface="Century Gothic" pitchFamily="34" charset="0"/>
                <a:cs typeface="Cordia New" pitchFamily="34" charset="-34"/>
              </a:rPr>
              <a:t>	 Confirm operation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400" b="1" dirty="0" smtClean="0">
                <a:latin typeface="Century Gothic" pitchFamily="34" charset="0"/>
                <a:cs typeface="Cordia New" pitchFamily="34" charset="-34"/>
              </a:rPr>
              <a:t>For ISDN Network provision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400" dirty="0" smtClean="0">
                <a:latin typeface="Century Gothic" pitchFamily="34" charset="0"/>
                <a:cs typeface="Cordia New" pitchFamily="34" charset="-34"/>
              </a:rPr>
              <a:t>	Exhibitions/Shows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400" dirty="0" smtClean="0">
                <a:latin typeface="Century Gothic" pitchFamily="34" charset="0"/>
                <a:cs typeface="Cordia New" pitchFamily="34" charset="-34"/>
              </a:rPr>
              <a:t>	Teaching facilities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400" dirty="0" smtClean="0">
                <a:latin typeface="Century Gothic" pitchFamily="34" charset="0"/>
                <a:cs typeface="Cordia New" pitchFamily="34" charset="-34"/>
              </a:rPr>
              <a:t>	Labs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1230936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1880" y="1294398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6039" cy="566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arcatech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598" y="416230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…testing tomorrows telecoms</a:t>
            </a:r>
            <a:endParaRPr lang="en-GB" sz="9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692696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C00000"/>
                </a:solidFill>
                <a:latin typeface="Century Gothic" pitchFamily="34" charset="0"/>
                <a:cs typeface="Cordia New" pitchFamily="34" charset="-34"/>
              </a:rPr>
              <a:t>emutel|Maestro</a:t>
            </a:r>
            <a:r>
              <a:rPr lang="en-GB" sz="3200" b="1" dirty="0" smtClean="0">
                <a:solidFill>
                  <a:srgbClr val="C00000"/>
                </a:solidFill>
                <a:latin typeface="Century Gothic" pitchFamily="34" charset="0"/>
                <a:cs typeface="Cordia New" pitchFamily="34" charset="-34"/>
              </a:rPr>
              <a:t> </a:t>
            </a:r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Cordia New" pitchFamily="34" charset="-34"/>
              </a:rPr>
              <a:t>– </a:t>
            </a:r>
            <a:r>
              <a:rPr lang="en-GB" sz="3200" b="1" dirty="0" err="1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Cordia New" pitchFamily="34" charset="-34"/>
              </a:rPr>
              <a:t>xDSL</a:t>
            </a:r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Cordia New" pitchFamily="34" charset="-34"/>
              </a:rPr>
              <a:t> network simulator</a:t>
            </a:r>
          </a:p>
        </p:txBody>
      </p:sp>
      <p:pic>
        <p:nvPicPr>
          <p:cNvPr id="10" name="Picture 9" descr="bg_reflec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21288"/>
            <a:ext cx="9144000" cy="864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99792" y="3056180"/>
            <a:ext cx="388843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SzPct val="100000"/>
            </a:pPr>
            <a:r>
              <a:rPr lang="en-GB" sz="1400" b="1" dirty="0" err="1" smtClean="0">
                <a:latin typeface="Century Gothic" pitchFamily="34" charset="0"/>
                <a:cs typeface="Cordia New" pitchFamily="34" charset="-34"/>
              </a:rPr>
              <a:t>xDSL</a:t>
            </a:r>
            <a:r>
              <a:rPr lang="en-GB" sz="1400" b="1" dirty="0" smtClean="0">
                <a:latin typeface="Century Gothic" pitchFamily="34" charset="0"/>
                <a:cs typeface="Cordia New" pitchFamily="34" charset="-34"/>
              </a:rPr>
              <a:t> Chipsets </a:t>
            </a:r>
            <a:r>
              <a:rPr lang="en-GB" sz="1400" b="1" dirty="0" smtClean="0">
                <a:latin typeface="Century Gothic" pitchFamily="34" charset="0"/>
                <a:cs typeface="Cordia New" pitchFamily="34" charset="-34"/>
              </a:rPr>
              <a:t>supported:</a:t>
            </a:r>
            <a:endParaRPr lang="en-GB" sz="1400" b="1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400" b="1" dirty="0" smtClean="0">
                <a:latin typeface="Century Gothic" pitchFamily="34" charset="0"/>
                <a:cs typeface="Cordia New" pitchFamily="34" charset="-34"/>
              </a:rPr>
              <a:t>ADSL</a:t>
            </a:r>
            <a:endParaRPr lang="en-GB" sz="1400" b="1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400" dirty="0" smtClean="0">
                <a:latin typeface="Century Gothic" pitchFamily="34" charset="0"/>
                <a:cs typeface="Cordia New" pitchFamily="34" charset="-34"/>
              </a:rPr>
              <a:t>	Alcatel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400" dirty="0" smtClean="0">
                <a:latin typeface="Century Gothic" pitchFamily="34" charset="0"/>
                <a:cs typeface="Cordia New" pitchFamily="34" charset="-34"/>
              </a:rPr>
              <a:t>	</a:t>
            </a:r>
            <a:r>
              <a:rPr lang="en-GB" sz="1400" dirty="0" err="1" smtClean="0">
                <a:latin typeface="Century Gothic" pitchFamily="34" charset="0"/>
                <a:cs typeface="Cordia New" pitchFamily="34" charset="-34"/>
              </a:rPr>
              <a:t>Globespan</a:t>
            </a:r>
            <a:r>
              <a:rPr lang="en-GB" sz="1400" dirty="0" smtClean="0">
                <a:latin typeface="Century Gothic" pitchFamily="34" charset="0"/>
                <a:cs typeface="Cordia New" pitchFamily="34" charset="-34"/>
              </a:rPr>
              <a:t> Annex A,C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400" dirty="0" smtClean="0">
                <a:latin typeface="Century Gothic" pitchFamily="34" charset="0"/>
                <a:cs typeface="Cordia New" pitchFamily="34" charset="-34"/>
              </a:rPr>
              <a:t>	Texas Instrument Annex A,B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400" b="1" dirty="0" smtClean="0">
                <a:latin typeface="Century Gothic" pitchFamily="34" charset="0"/>
                <a:cs typeface="Cordia New" pitchFamily="34" charset="-34"/>
              </a:rPr>
              <a:t>SHDSL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400" dirty="0" smtClean="0">
                <a:latin typeface="Century Gothic" pitchFamily="34" charset="0"/>
                <a:cs typeface="Cordia New" pitchFamily="34" charset="-34"/>
              </a:rPr>
              <a:t>	</a:t>
            </a:r>
            <a:r>
              <a:rPr lang="en-GB" sz="1400" dirty="0" err="1" smtClean="0">
                <a:latin typeface="Century Gothic" pitchFamily="34" charset="0"/>
                <a:cs typeface="Cordia New" pitchFamily="34" charset="-34"/>
              </a:rPr>
              <a:t>Globespan</a:t>
            </a:r>
            <a:endParaRPr lang="en-GB" sz="1400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400" b="1" dirty="0" smtClean="0">
                <a:latin typeface="Century Gothic" pitchFamily="34" charset="0"/>
                <a:cs typeface="Cordia New" pitchFamily="34" charset="-34"/>
              </a:rPr>
              <a:t>VDSL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400" dirty="0" smtClean="0">
                <a:latin typeface="Century Gothic" pitchFamily="34" charset="0"/>
                <a:cs typeface="Cordia New" pitchFamily="34" charset="-34"/>
              </a:rPr>
              <a:t>	Infineon</a:t>
            </a:r>
          </a:p>
        </p:txBody>
      </p:sp>
      <p:pic>
        <p:nvPicPr>
          <p:cNvPr id="11" name="Picture 10" descr="maestr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1556792"/>
            <a:ext cx="4536504" cy="1134126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0" y="1230936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1880" y="1294398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6039" cy="566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arcatech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598" y="416230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…testing tomorrows telecoms</a:t>
            </a:r>
            <a:endParaRPr lang="en-GB" sz="9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692696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  <a:latin typeface="Century Gothic" pitchFamily="34" charset="0"/>
                <a:cs typeface="Cordia New" pitchFamily="34" charset="-34"/>
              </a:rPr>
              <a:t>Unit Features</a:t>
            </a:r>
          </a:p>
        </p:txBody>
      </p:sp>
      <p:pic>
        <p:nvPicPr>
          <p:cNvPr id="10" name="Picture 9" descr="bg_reflec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21288"/>
            <a:ext cx="9144000" cy="864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35696" y="1630541"/>
            <a:ext cx="7200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SzPct val="100000"/>
            </a:pPr>
            <a:r>
              <a:rPr lang="en-GB" sz="1200" b="1" dirty="0" smtClean="0">
                <a:latin typeface="Century Gothic" pitchFamily="34" charset="0"/>
                <a:cs typeface="Cordia New" pitchFamily="34" charset="-34"/>
              </a:rPr>
              <a:t>Independent </a:t>
            </a:r>
            <a:r>
              <a:rPr lang="en-GB" sz="1200" b="1" dirty="0" err="1" smtClean="0">
                <a:latin typeface="Century Gothic" pitchFamily="34" charset="0"/>
                <a:cs typeface="Cordia New" pitchFamily="34" charset="-34"/>
              </a:rPr>
              <a:t>xDSL</a:t>
            </a:r>
            <a:r>
              <a:rPr lang="en-GB" sz="1200" b="1" dirty="0" smtClean="0">
                <a:latin typeface="Century Gothic" pitchFamily="34" charset="0"/>
                <a:cs typeface="Cordia New" pitchFamily="34" charset="-34"/>
              </a:rPr>
              <a:t> ports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ADSL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SHDSL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VDSL</a:t>
            </a:r>
          </a:p>
          <a:p>
            <a:pPr>
              <a:spcBef>
                <a:spcPct val="50000"/>
              </a:spcBef>
              <a:buSzPct val="100000"/>
            </a:pPr>
            <a:endParaRPr lang="en-GB" sz="1200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200" b="1" dirty="0" smtClean="0">
                <a:latin typeface="Century Gothic" pitchFamily="34" charset="0"/>
                <a:cs typeface="Cordia New" pitchFamily="34" charset="-34"/>
              </a:rPr>
              <a:t>Multiple manufacturers </a:t>
            </a:r>
            <a:r>
              <a:rPr lang="en-GB" sz="1200" b="1" dirty="0" smtClean="0">
                <a:latin typeface="Century Gothic" pitchFamily="34" charset="0"/>
                <a:cs typeface="Cordia New" pitchFamily="34" charset="-34"/>
              </a:rPr>
              <a:t>chipsets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Interoperability testing possible </a:t>
            </a:r>
          </a:p>
          <a:p>
            <a:pPr>
              <a:spcBef>
                <a:spcPct val="50000"/>
              </a:spcBef>
              <a:buSzPct val="100000"/>
            </a:pPr>
            <a:endParaRPr lang="en-GB" sz="1200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200" b="1" dirty="0" smtClean="0">
                <a:latin typeface="Century Gothic" pitchFamily="34" charset="0"/>
                <a:cs typeface="Cordia New" pitchFamily="34" charset="-34"/>
              </a:rPr>
              <a:t>Chipset specific configuration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Access to chipset specific </a:t>
            </a: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configuration </a:t>
            </a: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parameters</a:t>
            </a:r>
          </a:p>
          <a:p>
            <a:pPr>
              <a:spcBef>
                <a:spcPct val="50000"/>
              </a:spcBef>
              <a:buSzPct val="100000"/>
            </a:pPr>
            <a:endParaRPr lang="en-GB" sz="1200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200" b="1" dirty="0" smtClean="0">
                <a:latin typeface="Century Gothic" pitchFamily="34" charset="0"/>
                <a:cs typeface="Cordia New" pitchFamily="34" charset="-34"/>
              </a:rPr>
              <a:t>Connection to real line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Enables connection to real POTS or ISDN lines</a:t>
            </a:r>
          </a:p>
          <a:p>
            <a:pPr>
              <a:spcBef>
                <a:spcPct val="50000"/>
              </a:spcBef>
              <a:buSzPct val="100000"/>
            </a:pPr>
            <a:endParaRPr lang="en-GB" sz="1200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200" b="1" dirty="0" smtClean="0">
                <a:latin typeface="Century Gothic" pitchFamily="34" charset="0"/>
                <a:cs typeface="Cordia New" pitchFamily="34" charset="-34"/>
              </a:rPr>
              <a:t>Connection to external data source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10Base-T and ATM 155 connections to outside world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1230936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1880" y="1294398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6039" cy="566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arcatech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598" y="416230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…testing tomorrows telecoms</a:t>
            </a:r>
            <a:endParaRPr lang="en-GB" sz="9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692696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  <a:latin typeface="Century Gothic" pitchFamily="34" charset="0"/>
                <a:cs typeface="Cordia New" pitchFamily="34" charset="-34"/>
              </a:rPr>
              <a:t>Typical Application</a:t>
            </a:r>
          </a:p>
        </p:txBody>
      </p:sp>
      <p:pic>
        <p:nvPicPr>
          <p:cNvPr id="10" name="Picture 9" descr="bg_reflec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21288"/>
            <a:ext cx="9144000" cy="864096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1230936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1880" y="1294398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maestr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3609020"/>
            <a:ext cx="1872208" cy="46805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79512" y="1630541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SzPct val="100000"/>
            </a:pPr>
            <a:r>
              <a:rPr lang="en-GB" sz="1200" b="1" dirty="0" smtClean="0">
                <a:latin typeface="Century Gothic" pitchFamily="34" charset="0"/>
                <a:cs typeface="Cordia New" pitchFamily="34" charset="-34"/>
              </a:rPr>
              <a:t>In this example, an </a:t>
            </a:r>
            <a:r>
              <a:rPr lang="en-GB" sz="1200" b="1" dirty="0" err="1" smtClean="0">
                <a:latin typeface="Century Gothic" pitchFamily="34" charset="0"/>
                <a:cs typeface="Cordia New" pitchFamily="34" charset="-34"/>
              </a:rPr>
              <a:t>emutel|Maestro</a:t>
            </a:r>
            <a:r>
              <a:rPr lang="en-GB" sz="1200" b="1" dirty="0" smtClean="0">
                <a:latin typeface="Century Gothic" pitchFamily="34" charset="0"/>
                <a:cs typeface="Cordia New" pitchFamily="34" charset="-34"/>
              </a:rPr>
              <a:t> is providing a ADSL link to verify the operation of a piece of customers equipment. The windows application provides ease of configuration and Analysis</a:t>
            </a:r>
          </a:p>
        </p:txBody>
      </p:sp>
      <p:pic>
        <p:nvPicPr>
          <p:cNvPr id="19" name="Picture 18" descr="mode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5013176"/>
            <a:ext cx="648072" cy="648072"/>
          </a:xfrm>
          <a:prstGeom prst="rect">
            <a:avLst/>
          </a:prstGeom>
        </p:spPr>
      </p:pic>
      <p:pic>
        <p:nvPicPr>
          <p:cNvPr id="20" name="Picture 19" descr="lapto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3356992"/>
            <a:ext cx="1008112" cy="1008112"/>
          </a:xfrm>
          <a:prstGeom prst="rect">
            <a:avLst/>
          </a:prstGeom>
        </p:spPr>
      </p:pic>
      <p:sp>
        <p:nvSpPr>
          <p:cNvPr id="21" name="Rectangular Callout 20"/>
          <p:cNvSpPr/>
          <p:nvPr/>
        </p:nvSpPr>
        <p:spPr>
          <a:xfrm>
            <a:off x="7524328" y="4437112"/>
            <a:ext cx="1440160" cy="648072"/>
          </a:xfrm>
          <a:prstGeom prst="wedgeRectCallout">
            <a:avLst>
              <a:gd name="adj1" fmla="val -78179"/>
              <a:gd name="adj2" fmla="val -11708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Cordia New" pitchFamily="34" charset="-34"/>
                <a:cs typeface="Cordia New" pitchFamily="34" charset="-34"/>
              </a:rPr>
              <a:t>PC for control of maestro</a:t>
            </a:r>
          </a:p>
        </p:txBody>
      </p:sp>
      <p:pic>
        <p:nvPicPr>
          <p:cNvPr id="22" name="Picture 21" descr="laptop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43608" y="4437112"/>
            <a:ext cx="1329061" cy="1224135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1907704" y="2492896"/>
            <a:ext cx="1296144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Cordia New" pitchFamily="34" charset="-34"/>
                <a:cs typeface="Cordia New" pitchFamily="34" charset="-34"/>
              </a:rPr>
              <a:t>ATM/Ethernet server</a:t>
            </a:r>
          </a:p>
          <a:p>
            <a:pPr algn="ctr"/>
            <a:endParaRPr lang="en-GB" dirty="0"/>
          </a:p>
        </p:txBody>
      </p:sp>
      <p:sp>
        <p:nvSpPr>
          <p:cNvPr id="27" name="Curved Up Arrow 26"/>
          <p:cNvSpPr/>
          <p:nvPr/>
        </p:nvSpPr>
        <p:spPr>
          <a:xfrm>
            <a:off x="5148064" y="4077072"/>
            <a:ext cx="1944216" cy="720080"/>
          </a:xfrm>
          <a:prstGeom prst="curved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Left-Up Arrow 27"/>
          <p:cNvSpPr/>
          <p:nvPr/>
        </p:nvSpPr>
        <p:spPr>
          <a:xfrm>
            <a:off x="3707904" y="4149080"/>
            <a:ext cx="432048" cy="1224136"/>
          </a:xfrm>
          <a:prstGeom prst="lef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Left Arrow 29"/>
          <p:cNvSpPr/>
          <p:nvPr/>
        </p:nvSpPr>
        <p:spPr>
          <a:xfrm>
            <a:off x="2411760" y="5229200"/>
            <a:ext cx="648072" cy="216024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ular Callout 30"/>
          <p:cNvSpPr/>
          <p:nvPr/>
        </p:nvSpPr>
        <p:spPr>
          <a:xfrm>
            <a:off x="2195736" y="4221088"/>
            <a:ext cx="1440160" cy="648072"/>
          </a:xfrm>
          <a:prstGeom prst="wedgeRectCallout">
            <a:avLst>
              <a:gd name="adj1" fmla="val 33972"/>
              <a:gd name="adj2" fmla="val 8862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Cordia New" pitchFamily="34" charset="-34"/>
                <a:cs typeface="Cordia New" pitchFamily="34" charset="-34"/>
              </a:rPr>
              <a:t>Customers Modem under test, connected to PC</a:t>
            </a:r>
          </a:p>
        </p:txBody>
      </p:sp>
      <p:sp>
        <p:nvSpPr>
          <p:cNvPr id="33" name="Bent Arrow 32"/>
          <p:cNvSpPr/>
          <p:nvPr/>
        </p:nvSpPr>
        <p:spPr>
          <a:xfrm flipH="1">
            <a:off x="3203848" y="2852936"/>
            <a:ext cx="432048" cy="720080"/>
          </a:xfrm>
          <a:prstGeom prst="ben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6039" cy="566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arcatech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598" y="416230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…testing tomorrows telecoms</a:t>
            </a:r>
            <a:endParaRPr lang="en-GB" sz="9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692696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  <a:latin typeface="Century Gothic" pitchFamily="34" charset="0"/>
                <a:cs typeface="Cordia New" pitchFamily="34" charset="-34"/>
              </a:rPr>
              <a:t>User Interface</a:t>
            </a:r>
            <a:endParaRPr lang="en-GB" sz="3200" b="1" dirty="0" smtClean="0">
              <a:solidFill>
                <a:srgbClr val="C00000"/>
              </a:solidFill>
              <a:latin typeface="Century Gothic" pitchFamily="34" charset="0"/>
              <a:cs typeface="Cordia New" pitchFamily="34" charset="-34"/>
            </a:endParaRPr>
          </a:p>
        </p:txBody>
      </p:sp>
      <p:pic>
        <p:nvPicPr>
          <p:cNvPr id="10" name="Picture 9" descr="bg_reflec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21288"/>
            <a:ext cx="9144000" cy="864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9552" y="1630541"/>
            <a:ext cx="40324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SzPct val="100000"/>
            </a:pPr>
            <a:r>
              <a:rPr lang="en-GB" sz="1200" b="1" dirty="0" smtClean="0">
                <a:latin typeface="Century Gothic" pitchFamily="34" charset="0"/>
                <a:cs typeface="Cordia New" pitchFamily="34" charset="-34"/>
              </a:rPr>
              <a:t>Options that can be changed on the </a:t>
            </a:r>
            <a:r>
              <a:rPr lang="en-GB" sz="1200" b="1" dirty="0" err="1" smtClean="0">
                <a:latin typeface="Century Gothic" pitchFamily="34" charset="0"/>
                <a:cs typeface="Cordia New" pitchFamily="34" charset="-34"/>
              </a:rPr>
              <a:t>Globespan</a:t>
            </a:r>
            <a:r>
              <a:rPr lang="en-GB" sz="1200" b="1" dirty="0" smtClean="0">
                <a:latin typeface="Century Gothic" pitchFamily="34" charset="0"/>
                <a:cs typeface="Cordia New" pitchFamily="34" charset="-34"/>
              </a:rPr>
              <a:t> </a:t>
            </a:r>
            <a:r>
              <a:rPr lang="en-GB" sz="1200" b="1" dirty="0" smtClean="0">
                <a:latin typeface="Century Gothic" pitchFamily="34" charset="0"/>
                <a:cs typeface="Cordia New" pitchFamily="34" charset="-34"/>
              </a:rPr>
              <a:t>Modules</a:t>
            </a:r>
          </a:p>
          <a:p>
            <a:pPr>
              <a:spcBef>
                <a:spcPct val="50000"/>
              </a:spcBef>
              <a:buSzPct val="100000"/>
            </a:pPr>
            <a:endParaRPr lang="en-GB" sz="1200" b="1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Different modes of operation can be specified :- </a:t>
            </a:r>
            <a:r>
              <a:rPr lang="en-GB" sz="1200" dirty="0" err="1" smtClean="0">
                <a:latin typeface="Century Gothic" pitchFamily="34" charset="0"/>
                <a:cs typeface="Cordia New" pitchFamily="34" charset="-34"/>
              </a:rPr>
              <a:t>G.Lite</a:t>
            </a: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, G.DMT and others</a:t>
            </a:r>
          </a:p>
          <a:p>
            <a:pPr>
              <a:spcBef>
                <a:spcPct val="50000"/>
              </a:spcBef>
              <a:buSzPct val="100000"/>
            </a:pPr>
            <a:endParaRPr lang="en-GB" sz="1200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Bit Rate speeds can be altered for both Upstream and Downstream. This allows for testing of a modems capability to train up at slower speeds.</a:t>
            </a:r>
          </a:p>
          <a:p>
            <a:pPr>
              <a:spcBef>
                <a:spcPct val="50000"/>
              </a:spcBef>
              <a:buSzPct val="100000"/>
            </a:pPr>
            <a:endParaRPr lang="en-GB" sz="1200" dirty="0" smtClean="0">
              <a:latin typeface="Century Gothic" pitchFamily="34" charset="0"/>
              <a:cs typeface="Cordia New" pitchFamily="34" charset="-34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1230936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1880" y="1294398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Globesp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1700808"/>
            <a:ext cx="3395431" cy="391381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6039" cy="566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arcatech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598" y="416230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…testing tomorrows telecoms</a:t>
            </a:r>
            <a:endParaRPr lang="en-GB" sz="9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692696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  <a:latin typeface="Century Gothic" pitchFamily="34" charset="0"/>
                <a:cs typeface="Cordia New" pitchFamily="34" charset="-34"/>
              </a:rPr>
              <a:t>User Interface</a:t>
            </a:r>
            <a:endParaRPr lang="en-GB" sz="3200" b="1" dirty="0" smtClean="0">
              <a:solidFill>
                <a:srgbClr val="C00000"/>
              </a:solidFill>
              <a:latin typeface="Century Gothic" pitchFamily="34" charset="0"/>
              <a:cs typeface="Cordia New" pitchFamily="34" charset="-34"/>
            </a:endParaRPr>
          </a:p>
        </p:txBody>
      </p:sp>
      <p:pic>
        <p:nvPicPr>
          <p:cNvPr id="10" name="Picture 9" descr="bg_reflec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21288"/>
            <a:ext cx="9144000" cy="864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9552" y="1630541"/>
            <a:ext cx="403244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SzPct val="100000"/>
            </a:pPr>
            <a:r>
              <a:rPr lang="en-GB" sz="1200" b="1" dirty="0" smtClean="0">
                <a:latin typeface="Century Gothic" pitchFamily="34" charset="0"/>
                <a:cs typeface="Cordia New" pitchFamily="34" charset="-34"/>
              </a:rPr>
              <a:t>Options that can be changed on the Alcatel Module</a:t>
            </a:r>
          </a:p>
          <a:p>
            <a:pPr>
              <a:spcBef>
                <a:spcPct val="50000"/>
              </a:spcBef>
              <a:buSzPct val="100000"/>
            </a:pPr>
            <a:endParaRPr lang="en-GB" sz="1200" b="1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Similar to the </a:t>
            </a:r>
            <a:r>
              <a:rPr lang="en-GB" sz="1200" dirty="0" err="1" smtClean="0">
                <a:latin typeface="Century Gothic" pitchFamily="34" charset="0"/>
                <a:cs typeface="Cordia New" pitchFamily="34" charset="-34"/>
              </a:rPr>
              <a:t>Globespan</a:t>
            </a: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 modules, different modes of operation can be specified :- </a:t>
            </a:r>
            <a:r>
              <a:rPr lang="en-GB" sz="1200" dirty="0" err="1" smtClean="0">
                <a:latin typeface="Century Gothic" pitchFamily="34" charset="0"/>
                <a:cs typeface="Cordia New" pitchFamily="34" charset="-34"/>
              </a:rPr>
              <a:t>G.Lite</a:t>
            </a: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, G.DMT and others</a:t>
            </a:r>
          </a:p>
          <a:p>
            <a:pPr>
              <a:spcBef>
                <a:spcPct val="50000"/>
              </a:spcBef>
              <a:buSzPct val="100000"/>
            </a:pPr>
            <a:endParaRPr lang="en-GB" sz="1200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Bit Rate speeds can be altered for both Upstream and Downstream. This allows for testing of a modems capability to train up at slower speeds.</a:t>
            </a:r>
          </a:p>
          <a:p>
            <a:pPr>
              <a:spcBef>
                <a:spcPct val="50000"/>
              </a:spcBef>
              <a:buSzPct val="100000"/>
            </a:pPr>
            <a:endParaRPr lang="en-GB" sz="1200" dirty="0" smtClean="0">
              <a:latin typeface="Century Gothic" pitchFamily="34" charset="0"/>
              <a:cs typeface="Cordia New" pitchFamily="34" charset="-34"/>
            </a:endParaRPr>
          </a:p>
          <a:p>
            <a:pPr>
              <a:spcBef>
                <a:spcPct val="50000"/>
              </a:spcBef>
              <a:buSzPct val="100000"/>
            </a:pPr>
            <a:r>
              <a:rPr lang="en-GB" sz="1200" dirty="0" smtClean="0">
                <a:latin typeface="Century Gothic" pitchFamily="34" charset="0"/>
                <a:cs typeface="Cordia New" pitchFamily="34" charset="-34"/>
              </a:rPr>
              <a:t>Other modules that are available for the Maestro have the same capabilities for altering the obtainable connection speeds.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1230936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1880" y="1294398"/>
            <a:ext cx="86044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lcate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1700807"/>
            <a:ext cx="3384376" cy="39010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494</Words>
  <Application>Microsoft Office PowerPoint</Application>
  <PresentationFormat>On-screen Show (4:3)</PresentationFormat>
  <Paragraphs>133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Dfecowicz</dc:creator>
  <cp:lastModifiedBy>Dfecowicz</cp:lastModifiedBy>
  <cp:revision>31</cp:revision>
  <dcterms:created xsi:type="dcterms:W3CDTF">2012-02-23T12:36:08Z</dcterms:created>
  <dcterms:modified xsi:type="dcterms:W3CDTF">2012-02-27T16:34:37Z</dcterms:modified>
</cp:coreProperties>
</file>