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3" r:id="rId6"/>
    <p:sldId id="264" r:id="rId7"/>
    <p:sldId id="266" r:id="rId8"/>
    <p:sldId id="267" r:id="rId9"/>
    <p:sldId id="268" r:id="rId10"/>
    <p:sldId id="269" r:id="rId11"/>
    <p:sldId id="270" r:id="rId12"/>
    <p:sldId id="272" r:id="rId13"/>
    <p:sldId id="271"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98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E79AE02-CDB7-4C74-B6FE-8D1AD2149914}" type="datetimeFigureOut">
              <a:rPr lang="en-GB" smtClean="0"/>
              <a:pPr/>
              <a:t>21/06/2012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9E02E-F12E-43FE-9FCA-0F955CA7C2A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79AE02-CDB7-4C74-B6FE-8D1AD2149914}" type="datetimeFigureOut">
              <a:rPr lang="en-GB" smtClean="0"/>
              <a:pPr/>
              <a:t>21/06/2012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9E02E-F12E-43FE-9FCA-0F955CA7C2A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79AE02-CDB7-4C74-B6FE-8D1AD2149914}" type="datetimeFigureOut">
              <a:rPr lang="en-GB" smtClean="0"/>
              <a:pPr/>
              <a:t>21/06/2012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9E02E-F12E-43FE-9FCA-0F955CA7C2A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79AE02-CDB7-4C74-B6FE-8D1AD2149914}" type="datetimeFigureOut">
              <a:rPr lang="en-GB" smtClean="0"/>
              <a:pPr/>
              <a:t>21/06/2012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9E02E-F12E-43FE-9FCA-0F955CA7C2A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9AE02-CDB7-4C74-B6FE-8D1AD2149914}" type="datetimeFigureOut">
              <a:rPr lang="en-GB" smtClean="0"/>
              <a:pPr/>
              <a:t>21/06/2012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9E02E-F12E-43FE-9FCA-0F955CA7C2A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E79AE02-CDB7-4C74-B6FE-8D1AD2149914}" type="datetimeFigureOut">
              <a:rPr lang="en-GB" smtClean="0"/>
              <a:pPr/>
              <a:t>21/06/2012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59E02E-F12E-43FE-9FCA-0F955CA7C2A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E79AE02-CDB7-4C74-B6FE-8D1AD2149914}" type="datetimeFigureOut">
              <a:rPr lang="en-GB" smtClean="0"/>
              <a:pPr/>
              <a:t>21/06/2012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59E02E-F12E-43FE-9FCA-0F955CA7C2A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E79AE02-CDB7-4C74-B6FE-8D1AD2149914}" type="datetimeFigureOut">
              <a:rPr lang="en-GB" smtClean="0"/>
              <a:pPr/>
              <a:t>21/06/2012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59E02E-F12E-43FE-9FCA-0F955CA7C2A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9AE02-CDB7-4C74-B6FE-8D1AD2149914}" type="datetimeFigureOut">
              <a:rPr lang="en-GB" smtClean="0"/>
              <a:pPr/>
              <a:t>21/06/2012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59E02E-F12E-43FE-9FCA-0F955CA7C2A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9AE02-CDB7-4C74-B6FE-8D1AD2149914}" type="datetimeFigureOut">
              <a:rPr lang="en-GB" smtClean="0"/>
              <a:pPr/>
              <a:t>21/06/2012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59E02E-F12E-43FE-9FCA-0F955CA7C2A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9AE02-CDB7-4C74-B6FE-8D1AD2149914}" type="datetimeFigureOut">
              <a:rPr lang="en-GB" smtClean="0"/>
              <a:pPr/>
              <a:t>21/06/2012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59E02E-F12E-43FE-9FCA-0F955CA7C2A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9AE02-CDB7-4C74-B6FE-8D1AD2149914}" type="datetimeFigureOut">
              <a:rPr lang="en-GB" smtClean="0"/>
              <a:pPr/>
              <a:t>21/06/2012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9E02E-F12E-43FE-9FCA-0F955CA7C2A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png"/><Relationship Id="rId7"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5.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image" Target="../media/image1.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1.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a:blip r:embed="rId2" cstate="print"/>
          <a:stretch>
            <a:fillRect/>
          </a:stretch>
        </p:blipFill>
        <p:spPr>
          <a:xfrm>
            <a:off x="2267744" y="2276872"/>
            <a:ext cx="1296144" cy="1296144"/>
          </a:xfrm>
          <a:prstGeom prst="rect">
            <a:avLst/>
          </a:prstGeom>
        </p:spPr>
      </p:pic>
      <p:sp>
        <p:nvSpPr>
          <p:cNvPr id="5" name="TextBox 4"/>
          <p:cNvSpPr txBox="1"/>
          <p:nvPr/>
        </p:nvSpPr>
        <p:spPr>
          <a:xfrm>
            <a:off x="3599384" y="2210289"/>
            <a:ext cx="3492896" cy="1015663"/>
          </a:xfrm>
          <a:prstGeom prst="rect">
            <a:avLst/>
          </a:prstGeom>
          <a:noFill/>
        </p:spPr>
        <p:txBody>
          <a:bodyPr wrap="square" rtlCol="0">
            <a:spAutoFit/>
          </a:bodyPr>
          <a:lstStyle/>
          <a:p>
            <a:r>
              <a:rPr lang="en-GB" sz="6000" b="1" dirty="0" smtClean="0">
                <a:latin typeface="Arial" pitchFamily="34" charset="0"/>
                <a:cs typeface="Arial" pitchFamily="34" charset="0"/>
              </a:rPr>
              <a:t>arcatech</a:t>
            </a:r>
            <a:endParaRPr lang="en-GB" sz="6000" b="1" dirty="0">
              <a:latin typeface="Arial" pitchFamily="34" charset="0"/>
              <a:cs typeface="Arial" pitchFamily="34" charset="0"/>
            </a:endParaRPr>
          </a:p>
        </p:txBody>
      </p:sp>
      <p:sp>
        <p:nvSpPr>
          <p:cNvPr id="6" name="TextBox 5"/>
          <p:cNvSpPr txBox="1"/>
          <p:nvPr/>
        </p:nvSpPr>
        <p:spPr>
          <a:xfrm>
            <a:off x="3639422" y="3149637"/>
            <a:ext cx="3452858" cy="400110"/>
          </a:xfrm>
          <a:prstGeom prst="rect">
            <a:avLst/>
          </a:prstGeom>
          <a:noFill/>
        </p:spPr>
        <p:txBody>
          <a:bodyPr wrap="square" rtlCol="0">
            <a:spAutoFit/>
          </a:bodyPr>
          <a:lstStyle/>
          <a:p>
            <a:r>
              <a:rPr lang="en-GB" sz="2000" b="1" dirty="0" smtClean="0"/>
              <a:t>…testing tomorrows telecoms</a:t>
            </a:r>
            <a:endParaRPr lang="en-GB" sz="2000" b="1" dirty="0"/>
          </a:p>
        </p:txBody>
      </p:sp>
      <p:pic>
        <p:nvPicPr>
          <p:cNvPr id="7" name="Picture 6" descr="bg_reflect.png"/>
          <p:cNvPicPr>
            <a:picLocks noChangeAspect="1"/>
          </p:cNvPicPr>
          <p:nvPr/>
        </p:nvPicPr>
        <p:blipFill>
          <a:blip r:embed="rId3" cstate="print"/>
          <a:stretch>
            <a:fillRect/>
          </a:stretch>
        </p:blipFill>
        <p:spPr>
          <a:xfrm>
            <a:off x="0" y="5993904"/>
            <a:ext cx="9144000" cy="8640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a:blip r:embed="rId2" cstate="print"/>
          <a:stretch>
            <a:fillRect/>
          </a:stretch>
        </p:blipFill>
        <p:spPr>
          <a:xfrm>
            <a:off x="0" y="0"/>
            <a:ext cx="566039" cy="566039"/>
          </a:xfrm>
          <a:prstGeom prst="rect">
            <a:avLst/>
          </a:prstGeom>
        </p:spPr>
      </p:pic>
      <p:sp>
        <p:nvSpPr>
          <p:cNvPr id="5" name="TextBox 4"/>
          <p:cNvSpPr txBox="1"/>
          <p:nvPr/>
        </p:nvSpPr>
        <p:spPr>
          <a:xfrm>
            <a:off x="611560" y="0"/>
            <a:ext cx="2232248" cy="523220"/>
          </a:xfrm>
          <a:prstGeom prst="rect">
            <a:avLst/>
          </a:prstGeom>
          <a:noFill/>
        </p:spPr>
        <p:txBody>
          <a:bodyPr wrap="square" rtlCol="0">
            <a:spAutoFit/>
          </a:bodyPr>
          <a:lstStyle/>
          <a:p>
            <a:r>
              <a:rPr lang="en-GB" sz="2800" b="1" dirty="0" smtClean="0">
                <a:latin typeface="Arial" pitchFamily="34" charset="0"/>
                <a:cs typeface="Arial" pitchFamily="34" charset="0"/>
              </a:rPr>
              <a:t>arcatech</a:t>
            </a:r>
            <a:endParaRPr lang="en-GB" sz="2800" b="1" dirty="0">
              <a:latin typeface="Arial" pitchFamily="34" charset="0"/>
              <a:cs typeface="Arial" pitchFamily="34" charset="0"/>
            </a:endParaRPr>
          </a:p>
        </p:txBody>
      </p:sp>
      <p:sp>
        <p:nvSpPr>
          <p:cNvPr id="6" name="TextBox 5"/>
          <p:cNvSpPr txBox="1"/>
          <p:nvPr/>
        </p:nvSpPr>
        <p:spPr>
          <a:xfrm>
            <a:off x="651598" y="416230"/>
            <a:ext cx="1872208" cy="230832"/>
          </a:xfrm>
          <a:prstGeom prst="rect">
            <a:avLst/>
          </a:prstGeom>
          <a:noFill/>
        </p:spPr>
        <p:txBody>
          <a:bodyPr wrap="square" rtlCol="0">
            <a:spAutoFit/>
          </a:bodyPr>
          <a:lstStyle/>
          <a:p>
            <a:r>
              <a:rPr lang="en-GB" sz="900" b="1" dirty="0" smtClean="0"/>
              <a:t>…testing tomorrows telecoms</a:t>
            </a:r>
            <a:endParaRPr lang="en-GB" sz="900" b="1" dirty="0"/>
          </a:p>
        </p:txBody>
      </p:sp>
      <p:pic>
        <p:nvPicPr>
          <p:cNvPr id="7" name="Picture 6" descr="bg_reflect.png"/>
          <p:cNvPicPr>
            <a:picLocks noChangeAspect="1"/>
          </p:cNvPicPr>
          <p:nvPr/>
        </p:nvPicPr>
        <p:blipFill>
          <a:blip r:embed="rId3" cstate="print"/>
          <a:stretch>
            <a:fillRect/>
          </a:stretch>
        </p:blipFill>
        <p:spPr>
          <a:xfrm>
            <a:off x="0" y="5993904"/>
            <a:ext cx="9144000" cy="864096"/>
          </a:xfrm>
          <a:prstGeom prst="rect">
            <a:avLst/>
          </a:prstGeom>
        </p:spPr>
      </p:pic>
      <p:sp>
        <p:nvSpPr>
          <p:cNvPr id="8" name="Rectangle 7"/>
          <p:cNvSpPr/>
          <p:nvPr/>
        </p:nvSpPr>
        <p:spPr>
          <a:xfrm>
            <a:off x="683568" y="982469"/>
            <a:ext cx="5544616" cy="1384995"/>
          </a:xfrm>
          <a:prstGeom prst="rect">
            <a:avLst/>
          </a:prstGeom>
        </p:spPr>
        <p:txBody>
          <a:bodyPr wrap="square">
            <a:spAutoFit/>
          </a:bodyPr>
          <a:lstStyle/>
          <a:p>
            <a:r>
              <a:rPr lang="en-GB" sz="2800" b="1" dirty="0" smtClean="0">
                <a:solidFill>
                  <a:srgbClr val="C00000"/>
                </a:solidFill>
                <a:latin typeface="Cordia New" pitchFamily="34" charset="-34"/>
                <a:cs typeface="Cordia New" pitchFamily="34" charset="-34"/>
              </a:rPr>
              <a:t>5. Applications and Solutions Built on Harmony</a:t>
            </a:r>
          </a:p>
          <a:p>
            <a:endParaRPr lang="en-GB" sz="2800" b="1" dirty="0" smtClean="0">
              <a:solidFill>
                <a:srgbClr val="C00000"/>
              </a:solidFill>
              <a:latin typeface="Cordia New" pitchFamily="34" charset="-34"/>
              <a:cs typeface="Cordia New" pitchFamily="34" charset="-34"/>
            </a:endParaRPr>
          </a:p>
          <a:p>
            <a:pPr marL="457200" indent="-457200">
              <a:buClr>
                <a:srgbClr val="C00000"/>
              </a:buClr>
              <a:buFont typeface="Wingdings" pitchFamily="2" charset="2"/>
              <a:buChar char="§"/>
            </a:pPr>
            <a:r>
              <a:rPr lang="en-GB" sz="2800" b="1" dirty="0" smtClean="0">
                <a:latin typeface="Cordia New" pitchFamily="34" charset="-34"/>
                <a:cs typeface="Cordia New" pitchFamily="34" charset="-34"/>
              </a:rPr>
              <a:t>IMS Benchmark</a:t>
            </a:r>
            <a:endParaRPr lang="en-GB" sz="2800" b="1" dirty="0" smtClean="0">
              <a:solidFill>
                <a:srgbClr val="C00000"/>
              </a:solidFill>
              <a:latin typeface="Cordia New" pitchFamily="34" charset="-34"/>
              <a:cs typeface="Cordia New" pitchFamily="34" charset="-34"/>
            </a:endParaRPr>
          </a:p>
        </p:txBody>
      </p:sp>
      <p:sp>
        <p:nvSpPr>
          <p:cNvPr id="49" name="Freeform 48"/>
          <p:cNvSpPr/>
          <p:nvPr/>
        </p:nvSpPr>
        <p:spPr>
          <a:xfrm>
            <a:off x="8316416" y="1676410"/>
            <a:ext cx="605161" cy="938074"/>
          </a:xfrm>
          <a:custGeom>
            <a:avLst/>
            <a:gdLst>
              <a:gd name="connsiteX0" fmla="*/ 8878 w 605161"/>
              <a:gd name="connsiteY0" fmla="*/ 133165 h 938074"/>
              <a:gd name="connsiteX1" fmla="*/ 168676 w 605161"/>
              <a:gd name="connsiteY1" fmla="*/ 17755 h 938074"/>
              <a:gd name="connsiteX2" fmla="*/ 417250 w 605161"/>
              <a:gd name="connsiteY2" fmla="*/ 26633 h 938074"/>
              <a:gd name="connsiteX3" fmla="*/ 568171 w 605161"/>
              <a:gd name="connsiteY3" fmla="*/ 159798 h 938074"/>
              <a:gd name="connsiteX4" fmla="*/ 603681 w 605161"/>
              <a:gd name="connsiteY4" fmla="*/ 426128 h 938074"/>
              <a:gd name="connsiteX5" fmla="*/ 559293 w 605161"/>
              <a:gd name="connsiteY5" fmla="*/ 719091 h 938074"/>
              <a:gd name="connsiteX6" fmla="*/ 408373 w 605161"/>
              <a:gd name="connsiteY6" fmla="*/ 887767 h 938074"/>
              <a:gd name="connsiteX7" fmla="*/ 195309 w 605161"/>
              <a:gd name="connsiteY7" fmla="*/ 923278 h 938074"/>
              <a:gd name="connsiteX8" fmla="*/ 8878 w 605161"/>
              <a:gd name="connsiteY8" fmla="*/ 798990 h 93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61" h="938074">
                <a:moveTo>
                  <a:pt x="8878" y="133165"/>
                </a:moveTo>
                <a:cubicBezTo>
                  <a:pt x="54746" y="84337"/>
                  <a:pt x="100614" y="35510"/>
                  <a:pt x="168676" y="17755"/>
                </a:cubicBezTo>
                <a:cubicBezTo>
                  <a:pt x="236738" y="0"/>
                  <a:pt x="350668" y="2959"/>
                  <a:pt x="417250" y="26633"/>
                </a:cubicBezTo>
                <a:cubicBezTo>
                  <a:pt x="483833" y="50307"/>
                  <a:pt x="537099" y="93216"/>
                  <a:pt x="568171" y="159798"/>
                </a:cubicBezTo>
                <a:cubicBezTo>
                  <a:pt x="599243" y="226380"/>
                  <a:pt x="605161" y="332913"/>
                  <a:pt x="603681" y="426128"/>
                </a:cubicBezTo>
                <a:cubicBezTo>
                  <a:pt x="602201" y="519343"/>
                  <a:pt x="591844" y="642151"/>
                  <a:pt x="559293" y="719091"/>
                </a:cubicBezTo>
                <a:cubicBezTo>
                  <a:pt x="526742" y="796031"/>
                  <a:pt x="469037" y="853736"/>
                  <a:pt x="408373" y="887767"/>
                </a:cubicBezTo>
                <a:cubicBezTo>
                  <a:pt x="347709" y="921798"/>
                  <a:pt x="261892" y="938074"/>
                  <a:pt x="195309" y="923278"/>
                </a:cubicBezTo>
                <a:cubicBezTo>
                  <a:pt x="128727" y="908482"/>
                  <a:pt x="0" y="776796"/>
                  <a:pt x="8878" y="798990"/>
                </a:cubicBezTo>
              </a:path>
            </a:pathLst>
          </a:custGeom>
          <a:ln w="15875">
            <a:solidFill>
              <a:srgbClr val="FFFF00"/>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50" name="Picture 49" descr="8u_front copy.png"/>
          <p:cNvPicPr>
            <a:picLocks noChangeAspect="1"/>
          </p:cNvPicPr>
          <p:nvPr/>
        </p:nvPicPr>
        <p:blipFill>
          <a:blip r:embed="rId4" cstate="print"/>
          <a:stretch>
            <a:fillRect/>
          </a:stretch>
        </p:blipFill>
        <p:spPr>
          <a:xfrm>
            <a:off x="4499992" y="4005064"/>
            <a:ext cx="1728192" cy="1296143"/>
          </a:xfrm>
          <a:prstGeom prst="rect">
            <a:avLst/>
          </a:prstGeom>
          <a:ln>
            <a:noFill/>
          </a:ln>
          <a:effectLst>
            <a:outerShdw blurRad="190500" algn="tl" rotWithShape="0">
              <a:srgbClr val="000000">
                <a:alpha val="70000"/>
              </a:srgbClr>
            </a:outerShdw>
          </a:effectLst>
        </p:spPr>
      </p:pic>
      <p:sp>
        <p:nvSpPr>
          <p:cNvPr id="51" name="TextBox 50"/>
          <p:cNvSpPr txBox="1"/>
          <p:nvPr/>
        </p:nvSpPr>
        <p:spPr>
          <a:xfrm>
            <a:off x="4644008" y="5157192"/>
            <a:ext cx="1296144" cy="477054"/>
          </a:xfrm>
          <a:prstGeom prst="rect">
            <a:avLst/>
          </a:prstGeom>
          <a:noFill/>
        </p:spPr>
        <p:txBody>
          <a:bodyPr wrap="square" rtlCol="0">
            <a:spAutoFit/>
          </a:bodyPr>
          <a:lstStyle/>
          <a:p>
            <a:pPr algn="ctr"/>
            <a:r>
              <a:rPr lang="en-GB" sz="1400" b="1" dirty="0" smtClean="0">
                <a:solidFill>
                  <a:schemeClr val="bg1"/>
                </a:solidFill>
              </a:rPr>
              <a:t>SIMULATOR</a:t>
            </a:r>
          </a:p>
          <a:p>
            <a:pPr algn="ctr"/>
            <a:r>
              <a:rPr lang="en-GB" sz="1100" dirty="0" smtClean="0">
                <a:solidFill>
                  <a:schemeClr val="bg1"/>
                </a:solidFill>
              </a:rPr>
              <a:t>Emutel™ Harmony</a:t>
            </a:r>
            <a:endParaRPr lang="en-GB" sz="1100" dirty="0">
              <a:solidFill>
                <a:schemeClr val="bg1"/>
              </a:solidFill>
            </a:endParaRPr>
          </a:p>
        </p:txBody>
      </p:sp>
      <p:sp>
        <p:nvSpPr>
          <p:cNvPr id="52" name="Cloud 51"/>
          <p:cNvSpPr/>
          <p:nvPr/>
        </p:nvSpPr>
        <p:spPr>
          <a:xfrm>
            <a:off x="7236296" y="1700808"/>
            <a:ext cx="1512168" cy="864096"/>
          </a:xfrm>
          <a:prstGeom prst="cloud">
            <a:avLst/>
          </a:prstGeom>
          <a:solidFill>
            <a:schemeClr val="bg1"/>
          </a:solidFill>
          <a:ln w="15875">
            <a:solidFill>
              <a:schemeClr val="tx1"/>
            </a:solidFill>
          </a:ln>
          <a:effectLst>
            <a:outerShdw blurRad="4445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IMS</a:t>
            </a:r>
            <a:endParaRPr lang="en-GB" b="1" dirty="0">
              <a:solidFill>
                <a:schemeClr val="tx1"/>
              </a:solidFill>
            </a:endParaRPr>
          </a:p>
        </p:txBody>
      </p:sp>
      <p:sp>
        <p:nvSpPr>
          <p:cNvPr id="53" name="Oval 52"/>
          <p:cNvSpPr/>
          <p:nvPr/>
        </p:nvSpPr>
        <p:spPr>
          <a:xfrm>
            <a:off x="6300192" y="2182436"/>
            <a:ext cx="1224136" cy="576064"/>
          </a:xfrm>
          <a:prstGeom prst="ellipse">
            <a:avLst/>
          </a:prstGeom>
          <a:solidFill>
            <a:schemeClr val="accent2">
              <a:lumMod val="40000"/>
              <a:lumOff val="60000"/>
            </a:schemeClr>
          </a:solidFill>
          <a:ln w="15875">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accent2">
                    <a:lumMod val="50000"/>
                  </a:schemeClr>
                </a:solidFill>
              </a:rPr>
              <a:t>AGCF</a:t>
            </a:r>
            <a:endParaRPr lang="en-GB" sz="1600" b="1" dirty="0">
              <a:solidFill>
                <a:schemeClr val="accent2">
                  <a:lumMod val="50000"/>
                </a:schemeClr>
              </a:solidFill>
            </a:endParaRPr>
          </a:p>
        </p:txBody>
      </p:sp>
      <p:sp>
        <p:nvSpPr>
          <p:cNvPr id="54" name="Oval 53"/>
          <p:cNvSpPr/>
          <p:nvPr/>
        </p:nvSpPr>
        <p:spPr>
          <a:xfrm>
            <a:off x="6156176" y="3068960"/>
            <a:ext cx="1800200" cy="648072"/>
          </a:xfrm>
          <a:prstGeom prst="ellipse">
            <a:avLst/>
          </a:prstGeom>
          <a:solidFill>
            <a:schemeClr val="accent3">
              <a:lumMod val="60000"/>
              <a:lumOff val="40000"/>
            </a:schemeClr>
          </a:solidFill>
          <a:ln w="15875">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accent3">
                    <a:lumMod val="50000"/>
                  </a:schemeClr>
                </a:solidFill>
              </a:rPr>
              <a:t>AGW</a:t>
            </a:r>
            <a:endParaRPr lang="en-GB" sz="1600" b="1" dirty="0">
              <a:solidFill>
                <a:schemeClr val="accent3">
                  <a:lumMod val="50000"/>
                </a:schemeClr>
              </a:solidFill>
            </a:endParaRPr>
          </a:p>
        </p:txBody>
      </p:sp>
      <p:pic>
        <p:nvPicPr>
          <p:cNvPr id="55" name="Picture 54" descr="phone.png"/>
          <p:cNvPicPr>
            <a:picLocks noChangeAspect="1"/>
          </p:cNvPicPr>
          <p:nvPr/>
        </p:nvPicPr>
        <p:blipFill>
          <a:blip r:embed="rId5" cstate="print"/>
          <a:stretch>
            <a:fillRect/>
          </a:stretch>
        </p:blipFill>
        <p:spPr>
          <a:xfrm>
            <a:off x="8172400" y="5343128"/>
            <a:ext cx="432048" cy="367700"/>
          </a:xfrm>
          <a:prstGeom prst="rect">
            <a:avLst/>
          </a:prstGeom>
        </p:spPr>
      </p:pic>
      <p:pic>
        <p:nvPicPr>
          <p:cNvPr id="56" name="Picture 55" descr="phone.png"/>
          <p:cNvPicPr>
            <a:picLocks noChangeAspect="1"/>
          </p:cNvPicPr>
          <p:nvPr/>
        </p:nvPicPr>
        <p:blipFill>
          <a:blip r:embed="rId5" cstate="print"/>
          <a:stretch>
            <a:fillRect/>
          </a:stretch>
        </p:blipFill>
        <p:spPr>
          <a:xfrm>
            <a:off x="7668344" y="5229200"/>
            <a:ext cx="432048" cy="367700"/>
          </a:xfrm>
          <a:prstGeom prst="rect">
            <a:avLst/>
          </a:prstGeom>
        </p:spPr>
      </p:pic>
      <p:pic>
        <p:nvPicPr>
          <p:cNvPr id="57" name="Picture 56" descr="phone.png"/>
          <p:cNvPicPr>
            <a:picLocks noChangeAspect="1"/>
          </p:cNvPicPr>
          <p:nvPr/>
        </p:nvPicPr>
        <p:blipFill>
          <a:blip r:embed="rId5" cstate="print"/>
          <a:stretch>
            <a:fillRect/>
          </a:stretch>
        </p:blipFill>
        <p:spPr>
          <a:xfrm>
            <a:off x="8028384" y="4941168"/>
            <a:ext cx="432048" cy="367700"/>
          </a:xfrm>
          <a:prstGeom prst="rect">
            <a:avLst/>
          </a:prstGeom>
        </p:spPr>
      </p:pic>
      <p:pic>
        <p:nvPicPr>
          <p:cNvPr id="58" name="Picture 57" descr="phone.png"/>
          <p:cNvPicPr>
            <a:picLocks noChangeAspect="1"/>
          </p:cNvPicPr>
          <p:nvPr/>
        </p:nvPicPr>
        <p:blipFill>
          <a:blip r:embed="rId5" cstate="print"/>
          <a:stretch>
            <a:fillRect/>
          </a:stretch>
        </p:blipFill>
        <p:spPr>
          <a:xfrm>
            <a:off x="7524328" y="4797152"/>
            <a:ext cx="432048" cy="367700"/>
          </a:xfrm>
          <a:prstGeom prst="rect">
            <a:avLst/>
          </a:prstGeom>
        </p:spPr>
      </p:pic>
      <p:pic>
        <p:nvPicPr>
          <p:cNvPr id="59" name="Picture 58" descr="phone.png"/>
          <p:cNvPicPr>
            <a:picLocks noChangeAspect="1"/>
          </p:cNvPicPr>
          <p:nvPr/>
        </p:nvPicPr>
        <p:blipFill>
          <a:blip r:embed="rId5" cstate="print"/>
          <a:stretch>
            <a:fillRect/>
          </a:stretch>
        </p:blipFill>
        <p:spPr>
          <a:xfrm>
            <a:off x="8351912" y="4581128"/>
            <a:ext cx="432048" cy="367700"/>
          </a:xfrm>
          <a:prstGeom prst="rect">
            <a:avLst/>
          </a:prstGeom>
        </p:spPr>
      </p:pic>
      <p:pic>
        <p:nvPicPr>
          <p:cNvPr id="60" name="Picture 59" descr="phone.png"/>
          <p:cNvPicPr>
            <a:picLocks noChangeAspect="1"/>
          </p:cNvPicPr>
          <p:nvPr/>
        </p:nvPicPr>
        <p:blipFill>
          <a:blip r:embed="rId5" cstate="print"/>
          <a:stretch>
            <a:fillRect/>
          </a:stretch>
        </p:blipFill>
        <p:spPr>
          <a:xfrm>
            <a:off x="7884368" y="4437112"/>
            <a:ext cx="432048" cy="367700"/>
          </a:xfrm>
          <a:prstGeom prst="rect">
            <a:avLst/>
          </a:prstGeom>
        </p:spPr>
      </p:pic>
      <p:pic>
        <p:nvPicPr>
          <p:cNvPr id="61" name="Picture 60" descr="phone.png"/>
          <p:cNvPicPr>
            <a:picLocks noChangeAspect="1"/>
          </p:cNvPicPr>
          <p:nvPr/>
        </p:nvPicPr>
        <p:blipFill>
          <a:blip r:embed="rId5" cstate="print"/>
          <a:stretch>
            <a:fillRect/>
          </a:stretch>
        </p:blipFill>
        <p:spPr>
          <a:xfrm>
            <a:off x="7164288" y="5229200"/>
            <a:ext cx="432048" cy="367700"/>
          </a:xfrm>
          <a:prstGeom prst="rect">
            <a:avLst/>
          </a:prstGeom>
        </p:spPr>
      </p:pic>
      <p:pic>
        <p:nvPicPr>
          <p:cNvPr id="62" name="Picture 61" descr="phone.png"/>
          <p:cNvPicPr>
            <a:picLocks noChangeAspect="1"/>
          </p:cNvPicPr>
          <p:nvPr/>
        </p:nvPicPr>
        <p:blipFill>
          <a:blip r:embed="rId5" cstate="print"/>
          <a:stretch>
            <a:fillRect/>
          </a:stretch>
        </p:blipFill>
        <p:spPr>
          <a:xfrm>
            <a:off x="7020272" y="4725144"/>
            <a:ext cx="432048" cy="367700"/>
          </a:xfrm>
          <a:prstGeom prst="rect">
            <a:avLst/>
          </a:prstGeom>
        </p:spPr>
      </p:pic>
      <p:pic>
        <p:nvPicPr>
          <p:cNvPr id="63" name="Picture 62" descr="phone.png"/>
          <p:cNvPicPr>
            <a:picLocks noChangeAspect="1"/>
          </p:cNvPicPr>
          <p:nvPr/>
        </p:nvPicPr>
        <p:blipFill>
          <a:blip r:embed="rId5" cstate="print"/>
          <a:stretch>
            <a:fillRect/>
          </a:stretch>
        </p:blipFill>
        <p:spPr>
          <a:xfrm>
            <a:off x="7308304" y="4365104"/>
            <a:ext cx="432048" cy="367700"/>
          </a:xfrm>
          <a:prstGeom prst="rect">
            <a:avLst/>
          </a:prstGeom>
        </p:spPr>
      </p:pic>
      <p:sp>
        <p:nvSpPr>
          <p:cNvPr id="64" name="TextBox 63"/>
          <p:cNvSpPr txBox="1"/>
          <p:nvPr/>
        </p:nvSpPr>
        <p:spPr>
          <a:xfrm>
            <a:off x="8135888" y="2542476"/>
            <a:ext cx="827584" cy="276999"/>
          </a:xfrm>
          <a:prstGeom prst="rect">
            <a:avLst/>
          </a:prstGeom>
          <a:noFill/>
        </p:spPr>
        <p:txBody>
          <a:bodyPr wrap="square" rtlCol="0">
            <a:spAutoFit/>
          </a:bodyPr>
          <a:lstStyle/>
          <a:p>
            <a:r>
              <a:rPr lang="en-GB" sz="1200" b="1" dirty="0" smtClean="0"/>
              <a:t>SIP loop</a:t>
            </a:r>
            <a:endParaRPr lang="en-GB" sz="1200" b="1" dirty="0"/>
          </a:p>
        </p:txBody>
      </p:sp>
      <p:sp>
        <p:nvSpPr>
          <p:cNvPr id="65" name="Freeform 64"/>
          <p:cNvSpPr/>
          <p:nvPr/>
        </p:nvSpPr>
        <p:spPr>
          <a:xfrm>
            <a:off x="5913515" y="1894404"/>
            <a:ext cx="2626311" cy="3015448"/>
          </a:xfrm>
          <a:custGeom>
            <a:avLst/>
            <a:gdLst>
              <a:gd name="connsiteX0" fmla="*/ 0 w 2626311"/>
              <a:gd name="connsiteY0" fmla="*/ 2686975 h 3015448"/>
              <a:gd name="connsiteX1" fmla="*/ 923277 w 2626311"/>
              <a:gd name="connsiteY1" fmla="*/ 2074415 h 3015448"/>
              <a:gd name="connsiteX2" fmla="*/ 745724 w 2626311"/>
              <a:gd name="connsiteY2" fmla="*/ 600722 h 3015448"/>
              <a:gd name="connsiteX3" fmla="*/ 2130641 w 2626311"/>
              <a:gd name="connsiteY3" fmla="*/ 59184 h 3015448"/>
              <a:gd name="connsiteX4" fmla="*/ 2476870 w 2626311"/>
              <a:gd name="connsiteY4" fmla="*/ 245615 h 3015448"/>
              <a:gd name="connsiteX5" fmla="*/ 1233996 w 2626311"/>
              <a:gd name="connsiteY5" fmla="*/ 547456 h 3015448"/>
              <a:gd name="connsiteX6" fmla="*/ 1358283 w 2626311"/>
              <a:gd name="connsiteY6" fmla="*/ 2136559 h 3015448"/>
              <a:gd name="connsiteX7" fmla="*/ 35510 w 2626311"/>
              <a:gd name="connsiteY7" fmla="*/ 3015448 h 301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6311" h="3015448">
                <a:moveTo>
                  <a:pt x="0" y="2686975"/>
                </a:moveTo>
                <a:cubicBezTo>
                  <a:pt x="399495" y="2554549"/>
                  <a:pt x="798990" y="2422124"/>
                  <a:pt x="923277" y="2074415"/>
                </a:cubicBezTo>
                <a:cubicBezTo>
                  <a:pt x="1047564" y="1726706"/>
                  <a:pt x="544497" y="936594"/>
                  <a:pt x="745724" y="600722"/>
                </a:cubicBezTo>
                <a:cubicBezTo>
                  <a:pt x="946951" y="264850"/>
                  <a:pt x="1842117" y="118368"/>
                  <a:pt x="2130641" y="59184"/>
                </a:cubicBezTo>
                <a:cubicBezTo>
                  <a:pt x="2419165" y="0"/>
                  <a:pt x="2626311" y="164236"/>
                  <a:pt x="2476870" y="245615"/>
                </a:cubicBezTo>
                <a:cubicBezTo>
                  <a:pt x="2327429" y="326994"/>
                  <a:pt x="1420427" y="232299"/>
                  <a:pt x="1233996" y="547456"/>
                </a:cubicBezTo>
                <a:cubicBezTo>
                  <a:pt x="1047565" y="862613"/>
                  <a:pt x="1558031" y="1725227"/>
                  <a:pt x="1358283" y="2136559"/>
                </a:cubicBezTo>
                <a:cubicBezTo>
                  <a:pt x="1158535" y="2547891"/>
                  <a:pt x="78419" y="2920753"/>
                  <a:pt x="35510" y="3015448"/>
                </a:cubicBezTo>
              </a:path>
            </a:pathLst>
          </a:custGeom>
          <a:ln w="158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6" name="Straight Connector 65"/>
          <p:cNvCxnSpPr/>
          <p:nvPr/>
        </p:nvCxnSpPr>
        <p:spPr>
          <a:xfrm flipV="1">
            <a:off x="5940152" y="4198660"/>
            <a:ext cx="1152128" cy="144016"/>
          </a:xfrm>
          <a:prstGeom prst="line">
            <a:avLst/>
          </a:prstGeom>
          <a:ln w="15875">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940152" y="4342676"/>
            <a:ext cx="864096" cy="144016"/>
          </a:xfrm>
          <a:prstGeom prst="line">
            <a:avLst/>
          </a:prstGeom>
          <a:ln w="15875">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164288" y="4054644"/>
            <a:ext cx="648072" cy="276999"/>
          </a:xfrm>
          <a:prstGeom prst="rect">
            <a:avLst/>
          </a:prstGeom>
          <a:noFill/>
        </p:spPr>
        <p:txBody>
          <a:bodyPr wrap="square" rtlCol="0">
            <a:spAutoFit/>
          </a:bodyPr>
          <a:lstStyle/>
          <a:p>
            <a:r>
              <a:rPr lang="en-GB" sz="1200" b="1" dirty="0" smtClean="0">
                <a:solidFill>
                  <a:schemeClr val="bg1"/>
                </a:solidFill>
              </a:rPr>
              <a:t>POTS</a:t>
            </a:r>
            <a:endParaRPr lang="en-GB" sz="1200" b="1" dirty="0">
              <a:solidFill>
                <a:schemeClr val="bg1"/>
              </a:solidFill>
            </a:endParaRPr>
          </a:p>
        </p:txBody>
      </p:sp>
      <p:sp>
        <p:nvSpPr>
          <p:cNvPr id="69" name="TextBox 68"/>
          <p:cNvSpPr txBox="1"/>
          <p:nvPr/>
        </p:nvSpPr>
        <p:spPr>
          <a:xfrm>
            <a:off x="6732240" y="4486692"/>
            <a:ext cx="648072" cy="276999"/>
          </a:xfrm>
          <a:prstGeom prst="rect">
            <a:avLst/>
          </a:prstGeom>
          <a:noFill/>
        </p:spPr>
        <p:txBody>
          <a:bodyPr wrap="square" rtlCol="0">
            <a:spAutoFit/>
          </a:bodyPr>
          <a:lstStyle/>
          <a:p>
            <a:r>
              <a:rPr lang="en-GB" sz="1200" b="1" dirty="0" smtClean="0">
                <a:solidFill>
                  <a:schemeClr val="bg1"/>
                </a:solidFill>
              </a:rPr>
              <a:t>POTS</a:t>
            </a:r>
            <a:endParaRPr lang="en-GB" sz="1200" b="1" dirty="0">
              <a:solidFill>
                <a:schemeClr val="bg1"/>
              </a:solidFill>
            </a:endParaRPr>
          </a:p>
        </p:txBody>
      </p:sp>
      <p:cxnSp>
        <p:nvCxnSpPr>
          <p:cNvPr id="70" name="Straight Connector 69"/>
          <p:cNvCxnSpPr>
            <a:stCxn id="54" idx="4"/>
          </p:cNvCxnSpPr>
          <p:nvPr/>
        </p:nvCxnSpPr>
        <p:spPr>
          <a:xfrm rot="5400000">
            <a:off x="6365412" y="4083860"/>
            <a:ext cx="1057692" cy="324036"/>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4" idx="4"/>
          </p:cNvCxnSpPr>
          <p:nvPr/>
        </p:nvCxnSpPr>
        <p:spPr>
          <a:xfrm rot="16200000" flipH="1">
            <a:off x="6689448" y="4083860"/>
            <a:ext cx="769660" cy="36004"/>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72" name="Picture 71" descr="phone.png"/>
          <p:cNvPicPr>
            <a:picLocks noChangeAspect="1"/>
          </p:cNvPicPr>
          <p:nvPr/>
        </p:nvPicPr>
        <p:blipFill>
          <a:blip r:embed="rId5" cstate="print"/>
          <a:stretch>
            <a:fillRect/>
          </a:stretch>
        </p:blipFill>
        <p:spPr>
          <a:xfrm>
            <a:off x="6516216" y="4846732"/>
            <a:ext cx="432048" cy="3677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a:blip r:embed="rId2" cstate="print"/>
          <a:stretch>
            <a:fillRect/>
          </a:stretch>
        </p:blipFill>
        <p:spPr>
          <a:xfrm>
            <a:off x="0" y="0"/>
            <a:ext cx="566039" cy="566039"/>
          </a:xfrm>
          <a:prstGeom prst="rect">
            <a:avLst/>
          </a:prstGeom>
        </p:spPr>
      </p:pic>
      <p:sp>
        <p:nvSpPr>
          <p:cNvPr id="5" name="TextBox 4"/>
          <p:cNvSpPr txBox="1"/>
          <p:nvPr/>
        </p:nvSpPr>
        <p:spPr>
          <a:xfrm>
            <a:off x="611560" y="0"/>
            <a:ext cx="2232248" cy="523220"/>
          </a:xfrm>
          <a:prstGeom prst="rect">
            <a:avLst/>
          </a:prstGeom>
          <a:noFill/>
        </p:spPr>
        <p:txBody>
          <a:bodyPr wrap="square" rtlCol="0">
            <a:spAutoFit/>
          </a:bodyPr>
          <a:lstStyle/>
          <a:p>
            <a:r>
              <a:rPr lang="en-GB" sz="2800" b="1" dirty="0" smtClean="0">
                <a:latin typeface="Arial" pitchFamily="34" charset="0"/>
                <a:cs typeface="Arial" pitchFamily="34" charset="0"/>
              </a:rPr>
              <a:t>arcatech</a:t>
            </a:r>
            <a:endParaRPr lang="en-GB" sz="2800" b="1" dirty="0">
              <a:latin typeface="Arial" pitchFamily="34" charset="0"/>
              <a:cs typeface="Arial" pitchFamily="34" charset="0"/>
            </a:endParaRPr>
          </a:p>
        </p:txBody>
      </p:sp>
      <p:sp>
        <p:nvSpPr>
          <p:cNvPr id="6" name="TextBox 5"/>
          <p:cNvSpPr txBox="1"/>
          <p:nvPr/>
        </p:nvSpPr>
        <p:spPr>
          <a:xfrm>
            <a:off x="651598" y="416230"/>
            <a:ext cx="1872208" cy="230832"/>
          </a:xfrm>
          <a:prstGeom prst="rect">
            <a:avLst/>
          </a:prstGeom>
          <a:noFill/>
        </p:spPr>
        <p:txBody>
          <a:bodyPr wrap="square" rtlCol="0">
            <a:spAutoFit/>
          </a:bodyPr>
          <a:lstStyle/>
          <a:p>
            <a:r>
              <a:rPr lang="en-GB" sz="900" b="1" dirty="0" smtClean="0"/>
              <a:t>…testing tomorrows telecoms</a:t>
            </a:r>
            <a:endParaRPr lang="en-GB" sz="900" b="1" dirty="0"/>
          </a:p>
        </p:txBody>
      </p:sp>
      <p:pic>
        <p:nvPicPr>
          <p:cNvPr id="7" name="Picture 6" descr="bg_reflect.png"/>
          <p:cNvPicPr>
            <a:picLocks noChangeAspect="1"/>
          </p:cNvPicPr>
          <p:nvPr/>
        </p:nvPicPr>
        <p:blipFill>
          <a:blip r:embed="rId3" cstate="print"/>
          <a:stretch>
            <a:fillRect/>
          </a:stretch>
        </p:blipFill>
        <p:spPr>
          <a:xfrm>
            <a:off x="0" y="5993904"/>
            <a:ext cx="9144000" cy="864096"/>
          </a:xfrm>
          <a:prstGeom prst="rect">
            <a:avLst/>
          </a:prstGeom>
        </p:spPr>
      </p:pic>
      <p:sp>
        <p:nvSpPr>
          <p:cNvPr id="8" name="Rectangle 7"/>
          <p:cNvSpPr/>
          <p:nvPr/>
        </p:nvSpPr>
        <p:spPr>
          <a:xfrm>
            <a:off x="683568" y="982469"/>
            <a:ext cx="5544616" cy="1384995"/>
          </a:xfrm>
          <a:prstGeom prst="rect">
            <a:avLst/>
          </a:prstGeom>
        </p:spPr>
        <p:txBody>
          <a:bodyPr wrap="square">
            <a:spAutoFit/>
          </a:bodyPr>
          <a:lstStyle/>
          <a:p>
            <a:r>
              <a:rPr lang="en-GB" sz="2800" b="1" dirty="0" smtClean="0">
                <a:solidFill>
                  <a:srgbClr val="C00000"/>
                </a:solidFill>
                <a:latin typeface="Cordia New" pitchFamily="34" charset="-34"/>
                <a:cs typeface="Cordia New" pitchFamily="34" charset="-34"/>
              </a:rPr>
              <a:t>5. Applications and Solutions Built on Harmony</a:t>
            </a:r>
          </a:p>
          <a:p>
            <a:endParaRPr lang="en-GB" sz="2800" b="1" dirty="0" smtClean="0">
              <a:solidFill>
                <a:srgbClr val="C00000"/>
              </a:solidFill>
              <a:latin typeface="Cordia New" pitchFamily="34" charset="-34"/>
              <a:cs typeface="Cordia New" pitchFamily="34" charset="-34"/>
            </a:endParaRPr>
          </a:p>
          <a:p>
            <a:pPr marL="457200" indent="-457200">
              <a:buClr>
                <a:srgbClr val="C00000"/>
              </a:buClr>
              <a:buFont typeface="Wingdings" pitchFamily="2" charset="2"/>
              <a:buChar char="§"/>
            </a:pPr>
            <a:r>
              <a:rPr lang="en-GB" sz="2800" b="1" dirty="0" smtClean="0">
                <a:latin typeface="Cordia New" pitchFamily="34" charset="-34"/>
                <a:cs typeface="Cordia New" pitchFamily="34" charset="-34"/>
              </a:rPr>
              <a:t>Monitoring</a:t>
            </a:r>
            <a:endParaRPr lang="en-GB" sz="2800" b="1" dirty="0" smtClean="0">
              <a:solidFill>
                <a:srgbClr val="C00000"/>
              </a:solidFill>
              <a:latin typeface="Cordia New" pitchFamily="34" charset="-34"/>
              <a:cs typeface="Cordia New" pitchFamily="34" charset="-34"/>
            </a:endParaRPr>
          </a:p>
        </p:txBody>
      </p:sp>
      <p:sp>
        <p:nvSpPr>
          <p:cNvPr id="33" name="Cloud 32"/>
          <p:cNvSpPr/>
          <p:nvPr/>
        </p:nvSpPr>
        <p:spPr>
          <a:xfrm>
            <a:off x="4860032" y="4221088"/>
            <a:ext cx="1584176" cy="936104"/>
          </a:xfrm>
          <a:prstGeom prst="cloud">
            <a:avLst/>
          </a:prstGeom>
          <a:ln w="12700"/>
        </p:spPr>
        <p:style>
          <a:lnRef idx="2">
            <a:schemeClr val="accent1"/>
          </a:lnRef>
          <a:fillRef idx="1">
            <a:schemeClr val="lt1"/>
          </a:fillRef>
          <a:effectRef idx="0">
            <a:schemeClr val="accent1"/>
          </a:effectRef>
          <a:fontRef idx="minor">
            <a:schemeClr val="dk1"/>
          </a:fontRef>
        </p:style>
        <p:txBody>
          <a:bodyPr vert="horz" rtlCol="0" anchor="ctr"/>
          <a:lstStyle/>
          <a:p>
            <a:pPr algn="ctr"/>
            <a:r>
              <a:rPr lang="en-GB" sz="1400" b="1" dirty="0" smtClean="0">
                <a:ln w="0">
                  <a:noFill/>
                  <a:prstDash val="solid"/>
                </a:ln>
                <a:solidFill>
                  <a:schemeClr val="accent1"/>
                </a:solidFill>
                <a:latin typeface="Cordia New" pitchFamily="34" charset="-34"/>
                <a:cs typeface="Cordia New" pitchFamily="34" charset="-34"/>
              </a:rPr>
              <a:t>Network</a:t>
            </a:r>
          </a:p>
          <a:p>
            <a:pPr algn="ctr"/>
            <a:r>
              <a:rPr lang="en-GB" sz="1400" b="1" dirty="0" smtClean="0">
                <a:ln w="0">
                  <a:noFill/>
                  <a:prstDash val="solid"/>
                </a:ln>
                <a:solidFill>
                  <a:schemeClr val="accent1"/>
                </a:solidFill>
                <a:latin typeface="Cordia New" pitchFamily="34" charset="-34"/>
                <a:cs typeface="Cordia New" pitchFamily="34" charset="-34"/>
              </a:rPr>
              <a:t>ISDN, VoIP, POTS</a:t>
            </a:r>
            <a:endParaRPr lang="en-GB" sz="1400" b="1" dirty="0">
              <a:ln w="0">
                <a:noFill/>
                <a:prstDash val="solid"/>
              </a:ln>
              <a:solidFill>
                <a:schemeClr val="accent1"/>
              </a:solidFill>
              <a:latin typeface="Cordia New" pitchFamily="34" charset="-34"/>
              <a:cs typeface="Cordia New" pitchFamily="34" charset="-34"/>
            </a:endParaRPr>
          </a:p>
        </p:txBody>
      </p:sp>
      <p:sp>
        <p:nvSpPr>
          <p:cNvPr id="34" name="Rectangle 33"/>
          <p:cNvSpPr/>
          <p:nvPr/>
        </p:nvSpPr>
        <p:spPr>
          <a:xfrm>
            <a:off x="7524328" y="4869160"/>
            <a:ext cx="1512168"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5" name="TextBox 34"/>
          <p:cNvSpPr txBox="1"/>
          <p:nvPr/>
        </p:nvSpPr>
        <p:spPr>
          <a:xfrm>
            <a:off x="792088" y="2276873"/>
            <a:ext cx="4572000" cy="461665"/>
          </a:xfrm>
          <a:prstGeom prst="rect">
            <a:avLst/>
          </a:prstGeom>
          <a:noFill/>
          <a:effectLst/>
        </p:spPr>
        <p:txBody>
          <a:bodyPr wrap="square" rtlCol="0">
            <a:spAutoFit/>
          </a:bodyPr>
          <a:lstStyle/>
          <a:p>
            <a:pPr marL="342900" indent="-342900"/>
            <a:r>
              <a:rPr lang="en-GB" sz="2400" b="1" dirty="0" smtClean="0">
                <a:solidFill>
                  <a:srgbClr val="C00000"/>
                </a:solidFill>
                <a:latin typeface="Cordia New" pitchFamily="34" charset="-34"/>
                <a:cs typeface="Cordia New" pitchFamily="34" charset="-34"/>
              </a:rPr>
              <a:t>Concept: Test the whole network:</a:t>
            </a:r>
          </a:p>
        </p:txBody>
      </p:sp>
      <p:sp>
        <p:nvSpPr>
          <p:cNvPr id="36" name="Cloud 35"/>
          <p:cNvSpPr/>
          <p:nvPr/>
        </p:nvSpPr>
        <p:spPr>
          <a:xfrm>
            <a:off x="4067944" y="2636912"/>
            <a:ext cx="1656184" cy="739825"/>
          </a:xfrm>
          <a:prstGeom prst="cloud">
            <a:avLst/>
          </a:prstGeom>
          <a:ln w="12700"/>
        </p:spPr>
        <p:style>
          <a:lnRef idx="2">
            <a:schemeClr val="accent1"/>
          </a:lnRef>
          <a:fillRef idx="1">
            <a:schemeClr val="lt1"/>
          </a:fillRef>
          <a:effectRef idx="0">
            <a:schemeClr val="accent1"/>
          </a:effectRef>
          <a:fontRef idx="minor">
            <a:schemeClr val="dk1"/>
          </a:fontRef>
        </p:style>
        <p:txBody>
          <a:bodyPr vert="horz" rtlCol="0" anchor="ctr"/>
          <a:lstStyle/>
          <a:p>
            <a:pPr algn="ctr"/>
            <a:r>
              <a:rPr lang="en-GB" sz="1400" b="1" dirty="0" smtClean="0">
                <a:ln w="0">
                  <a:noFill/>
                  <a:prstDash val="solid"/>
                </a:ln>
                <a:solidFill>
                  <a:schemeClr val="accent1"/>
                </a:solidFill>
                <a:latin typeface="Cordia New" pitchFamily="34" charset="-34"/>
                <a:cs typeface="Cordia New" pitchFamily="34" charset="-34"/>
              </a:rPr>
              <a:t>WAN</a:t>
            </a:r>
            <a:endParaRPr lang="en-GB" sz="1400" b="1" dirty="0">
              <a:ln w="0">
                <a:noFill/>
                <a:prstDash val="solid"/>
              </a:ln>
              <a:solidFill>
                <a:schemeClr val="accent1"/>
              </a:solidFill>
              <a:latin typeface="Cordia New" pitchFamily="34" charset="-34"/>
              <a:cs typeface="Cordia New" pitchFamily="34" charset="-34"/>
            </a:endParaRPr>
          </a:p>
        </p:txBody>
      </p:sp>
      <p:cxnSp>
        <p:nvCxnSpPr>
          <p:cNvPr id="37" name="Straight Arrow Connector 36"/>
          <p:cNvCxnSpPr/>
          <p:nvPr/>
        </p:nvCxnSpPr>
        <p:spPr>
          <a:xfrm flipH="1">
            <a:off x="4355976" y="3429000"/>
            <a:ext cx="216024" cy="1728192"/>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5436096" y="3212978"/>
            <a:ext cx="1872208" cy="1944214"/>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5796136" y="3088705"/>
            <a:ext cx="2232248" cy="1588"/>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619672" y="3068960"/>
            <a:ext cx="2376264" cy="19745"/>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grpSp>
        <p:nvGrpSpPr>
          <p:cNvPr id="41" name="Group 128"/>
          <p:cNvGrpSpPr/>
          <p:nvPr/>
        </p:nvGrpSpPr>
        <p:grpSpPr>
          <a:xfrm>
            <a:off x="7596337" y="4914908"/>
            <a:ext cx="1728192" cy="830997"/>
            <a:chOff x="7168540" y="3284807"/>
            <a:chExt cx="1728192" cy="830997"/>
          </a:xfrm>
        </p:grpSpPr>
        <p:sp>
          <p:nvSpPr>
            <p:cNvPr id="42" name="TextBox 41"/>
            <p:cNvSpPr txBox="1"/>
            <p:nvPr/>
          </p:nvSpPr>
          <p:spPr>
            <a:xfrm>
              <a:off x="7168540" y="3284807"/>
              <a:ext cx="1728192" cy="830997"/>
            </a:xfrm>
            <a:prstGeom prst="rect">
              <a:avLst/>
            </a:prstGeom>
            <a:noFill/>
          </p:spPr>
          <p:txBody>
            <a:bodyPr wrap="square" rtlCol="0">
              <a:spAutoFit/>
            </a:bodyPr>
            <a:lstStyle/>
            <a:p>
              <a:r>
                <a:rPr lang="en-GB" sz="1600" b="1" u="sng" dirty="0" smtClean="0">
                  <a:solidFill>
                    <a:srgbClr val="C00000"/>
                  </a:solidFill>
                  <a:latin typeface="Cordia New" pitchFamily="34" charset="-34"/>
                  <a:cs typeface="Cordia New" pitchFamily="34" charset="-34"/>
                </a:rPr>
                <a:t>Key:</a:t>
              </a:r>
            </a:p>
            <a:p>
              <a:r>
                <a:rPr lang="en-GB" b="1" dirty="0" smtClean="0">
                  <a:latin typeface="Cordia New" pitchFamily="34" charset="-34"/>
                  <a:cs typeface="Cordia New" pitchFamily="34" charset="-34"/>
                </a:rPr>
                <a:t>         </a:t>
              </a:r>
              <a:r>
                <a:rPr lang="en-GB" sz="1400" dirty="0" smtClean="0">
                  <a:latin typeface="Cordia New" pitchFamily="34" charset="-34"/>
                  <a:cs typeface="Cordia New" pitchFamily="34" charset="-34"/>
                </a:rPr>
                <a:t>TCP Protocol</a:t>
              </a:r>
            </a:p>
            <a:p>
              <a:r>
                <a:rPr lang="en-GB" sz="1400" b="1" dirty="0" smtClean="0">
                  <a:latin typeface="Cordia New" pitchFamily="34" charset="-34"/>
                  <a:cs typeface="Cordia New" pitchFamily="34" charset="-34"/>
                </a:rPr>
                <a:t>           Network </a:t>
              </a:r>
              <a:r>
                <a:rPr lang="en-GB" sz="1400" dirty="0" smtClean="0">
                  <a:latin typeface="Cordia New" pitchFamily="34" charset="-34"/>
                  <a:cs typeface="Cordia New" pitchFamily="34" charset="-34"/>
                </a:rPr>
                <a:t>Traffic</a:t>
              </a:r>
              <a:endParaRPr lang="en-GB" sz="1400" dirty="0">
                <a:latin typeface="Cordia New" pitchFamily="34" charset="-34"/>
                <a:cs typeface="Cordia New" pitchFamily="34" charset="-34"/>
              </a:endParaRPr>
            </a:p>
          </p:txBody>
        </p:sp>
        <p:cxnSp>
          <p:nvCxnSpPr>
            <p:cNvPr id="43" name="Straight Arrow Connector 42"/>
            <p:cNvCxnSpPr/>
            <p:nvPr/>
          </p:nvCxnSpPr>
          <p:spPr>
            <a:xfrm rot="10800000">
              <a:off x="7236296" y="3723878"/>
              <a:ext cx="360040" cy="1588"/>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6012160" y="2888020"/>
            <a:ext cx="1728192" cy="307777"/>
          </a:xfrm>
          <a:prstGeom prst="rect">
            <a:avLst/>
          </a:prstGeom>
          <a:noFill/>
        </p:spPr>
        <p:txBody>
          <a:bodyPr wrap="square" rtlCol="0">
            <a:spAutoFit/>
          </a:bodyPr>
          <a:lstStyle/>
          <a:p>
            <a:pPr algn="ctr"/>
            <a:r>
              <a:rPr lang="en-GB" sz="1400" b="1" dirty="0" smtClean="0">
                <a:solidFill>
                  <a:schemeClr val="accent1"/>
                </a:solidFill>
                <a:latin typeface="Cordia New" pitchFamily="34" charset="-34"/>
                <a:cs typeface="Cordia New" pitchFamily="34" charset="-34"/>
              </a:rPr>
              <a:t>connect to server</a:t>
            </a:r>
            <a:endParaRPr lang="en-GB" sz="1400" b="1" dirty="0">
              <a:solidFill>
                <a:schemeClr val="accent1"/>
              </a:solidFill>
              <a:latin typeface="Cordia New" pitchFamily="34" charset="-34"/>
              <a:cs typeface="Cordia New" pitchFamily="34" charset="-34"/>
            </a:endParaRPr>
          </a:p>
        </p:txBody>
      </p:sp>
      <p:sp>
        <p:nvSpPr>
          <p:cNvPr id="45" name="TextBox 44"/>
          <p:cNvSpPr txBox="1"/>
          <p:nvPr/>
        </p:nvSpPr>
        <p:spPr>
          <a:xfrm>
            <a:off x="6154103" y="3356992"/>
            <a:ext cx="2810385" cy="584775"/>
          </a:xfrm>
          <a:prstGeom prst="rect">
            <a:avLst/>
          </a:prstGeom>
          <a:noFill/>
        </p:spPr>
        <p:txBody>
          <a:bodyPr wrap="none" rtlCol="0">
            <a:spAutoFit/>
          </a:bodyPr>
          <a:lstStyle/>
          <a:p>
            <a:pPr algn="r"/>
            <a:r>
              <a:rPr lang="en-GB" sz="1600" b="1" dirty="0" smtClean="0">
                <a:latin typeface="Cordia New" pitchFamily="34" charset="-34"/>
                <a:cs typeface="Cordia New" pitchFamily="34" charset="-34"/>
              </a:rPr>
              <a:t>View Reports, Set up notifications</a:t>
            </a:r>
          </a:p>
          <a:p>
            <a:pPr algn="r"/>
            <a:r>
              <a:rPr lang="en-GB" sz="1600" b="1" dirty="0" smtClean="0">
                <a:latin typeface="Cordia New" pitchFamily="34" charset="-34"/>
                <a:cs typeface="Cordia New" pitchFamily="34" charset="-34"/>
              </a:rPr>
              <a:t>Administer units under test, Remote testing</a:t>
            </a:r>
            <a:endParaRPr lang="en-GB" sz="1600" b="1" dirty="0">
              <a:latin typeface="Cordia New" pitchFamily="34" charset="-34"/>
              <a:cs typeface="Cordia New" pitchFamily="34" charset="-34"/>
            </a:endParaRPr>
          </a:p>
        </p:txBody>
      </p:sp>
      <p:sp>
        <p:nvSpPr>
          <p:cNvPr id="46" name="TextBox 45"/>
          <p:cNvSpPr txBox="1"/>
          <p:nvPr/>
        </p:nvSpPr>
        <p:spPr>
          <a:xfrm>
            <a:off x="107504" y="5765194"/>
            <a:ext cx="4968552" cy="400110"/>
          </a:xfrm>
          <a:prstGeom prst="rect">
            <a:avLst/>
          </a:prstGeom>
          <a:noFill/>
        </p:spPr>
        <p:txBody>
          <a:bodyPr wrap="square" rtlCol="0">
            <a:spAutoFit/>
          </a:bodyPr>
          <a:lstStyle/>
          <a:p>
            <a:r>
              <a:rPr lang="en-GB" sz="2000" b="1" dirty="0" smtClean="0">
                <a:latin typeface="Cordia New" pitchFamily="34" charset="-34"/>
                <a:cs typeface="Cordia New" pitchFamily="34" charset="-34"/>
              </a:rPr>
              <a:t>Each harmony unit can work together or independently</a:t>
            </a:r>
            <a:endParaRPr lang="en-GB" sz="2000" b="1" dirty="0">
              <a:latin typeface="Cordia New" pitchFamily="34" charset="-34"/>
              <a:cs typeface="Cordia New" pitchFamily="34" charset="-34"/>
            </a:endParaRPr>
          </a:p>
        </p:txBody>
      </p:sp>
      <p:sp>
        <p:nvSpPr>
          <p:cNvPr id="47" name="TextBox 46"/>
          <p:cNvSpPr txBox="1"/>
          <p:nvPr/>
        </p:nvSpPr>
        <p:spPr>
          <a:xfrm>
            <a:off x="0" y="3287886"/>
            <a:ext cx="3275856" cy="830997"/>
          </a:xfrm>
          <a:prstGeom prst="rect">
            <a:avLst/>
          </a:prstGeom>
          <a:noFill/>
        </p:spPr>
        <p:txBody>
          <a:bodyPr wrap="square" rtlCol="0">
            <a:spAutoFit/>
          </a:bodyPr>
          <a:lstStyle/>
          <a:p>
            <a:r>
              <a:rPr lang="en-GB" sz="1600" b="1" dirty="0" smtClean="0">
                <a:latin typeface="Cordia New" pitchFamily="34" charset="-34"/>
                <a:cs typeface="Cordia New" pitchFamily="34" charset="-34"/>
              </a:rPr>
              <a:t>User management, Control &amp; Synchronise units,</a:t>
            </a:r>
          </a:p>
          <a:p>
            <a:r>
              <a:rPr lang="en-GB" sz="1600" b="1" dirty="0" smtClean="0">
                <a:latin typeface="Cordia New" pitchFamily="34" charset="-34"/>
                <a:cs typeface="Cordia New" pitchFamily="34" charset="-34"/>
              </a:rPr>
              <a:t>Script deployment, Scheduler, Firmware upgrade, Unit authorisation, License management</a:t>
            </a:r>
          </a:p>
        </p:txBody>
      </p:sp>
      <p:grpSp>
        <p:nvGrpSpPr>
          <p:cNvPr id="48" name="Group 136"/>
          <p:cNvGrpSpPr/>
          <p:nvPr/>
        </p:nvGrpSpPr>
        <p:grpSpPr>
          <a:xfrm>
            <a:off x="8028384" y="2564904"/>
            <a:ext cx="936104" cy="739825"/>
            <a:chOff x="7812360" y="1164108"/>
            <a:chExt cx="936104" cy="739825"/>
          </a:xfrm>
        </p:grpSpPr>
        <p:pic>
          <p:nvPicPr>
            <p:cNvPr id="49" name="Picture 48" descr="laptop.png"/>
            <p:cNvPicPr>
              <a:picLocks noChangeAspect="1"/>
            </p:cNvPicPr>
            <p:nvPr/>
          </p:nvPicPr>
          <p:blipFill>
            <a:blip r:embed="rId4" cstate="print"/>
            <a:stretch>
              <a:fillRect/>
            </a:stretch>
          </p:blipFill>
          <p:spPr>
            <a:xfrm>
              <a:off x="7812360" y="1451093"/>
              <a:ext cx="936104" cy="452840"/>
            </a:xfrm>
            <a:prstGeom prst="rect">
              <a:avLst/>
            </a:prstGeom>
            <a:ln>
              <a:noFill/>
            </a:ln>
            <a:effectLst>
              <a:outerShdw blurRad="292100" dist="139700" dir="2700000" algn="tl" rotWithShape="0">
                <a:srgbClr val="333333">
                  <a:alpha val="65000"/>
                </a:srgbClr>
              </a:outerShdw>
            </a:effectLst>
          </p:spPr>
        </p:pic>
        <p:sp>
          <p:nvSpPr>
            <p:cNvPr id="50" name="TextBox 49"/>
            <p:cNvSpPr txBox="1"/>
            <p:nvPr/>
          </p:nvSpPr>
          <p:spPr>
            <a:xfrm>
              <a:off x="7913361" y="1164108"/>
              <a:ext cx="394660" cy="369332"/>
            </a:xfrm>
            <a:prstGeom prst="rect">
              <a:avLst/>
            </a:prstGeom>
            <a:noFill/>
          </p:spPr>
          <p:txBody>
            <a:bodyPr wrap="none" rtlCol="0">
              <a:spAutoFit/>
            </a:bodyPr>
            <a:lstStyle/>
            <a:p>
              <a:r>
                <a:rPr lang="en-GB" b="1" dirty="0" smtClean="0">
                  <a:latin typeface="Cordia New" pitchFamily="34" charset="-34"/>
                  <a:cs typeface="Cordia New" pitchFamily="34" charset="-34"/>
                </a:rPr>
                <a:t>PC</a:t>
              </a:r>
              <a:endParaRPr lang="en-GB" b="1" dirty="0">
                <a:latin typeface="Cordia New" pitchFamily="34" charset="-34"/>
                <a:cs typeface="Cordia New" pitchFamily="34" charset="-34"/>
              </a:endParaRPr>
            </a:p>
          </p:txBody>
        </p:sp>
      </p:grpSp>
      <p:sp>
        <p:nvSpPr>
          <p:cNvPr id="51" name="TextBox 50"/>
          <p:cNvSpPr txBox="1"/>
          <p:nvPr/>
        </p:nvSpPr>
        <p:spPr>
          <a:xfrm>
            <a:off x="2555776" y="5538718"/>
            <a:ext cx="3672408" cy="338554"/>
          </a:xfrm>
          <a:prstGeom prst="rect">
            <a:avLst/>
          </a:prstGeom>
          <a:noFill/>
        </p:spPr>
        <p:txBody>
          <a:bodyPr wrap="square" rtlCol="0">
            <a:spAutoFit/>
          </a:bodyPr>
          <a:lstStyle/>
          <a:p>
            <a:pPr algn="ctr"/>
            <a:r>
              <a:rPr lang="en-GB" sz="1600" b="1" dirty="0" smtClean="0">
                <a:latin typeface="Cordia New" pitchFamily="34" charset="-34"/>
                <a:cs typeface="Cordia New" pitchFamily="34" charset="-34"/>
              </a:rPr>
              <a:t>Scripts on unit run &amp; information is sent back to server</a:t>
            </a:r>
          </a:p>
        </p:txBody>
      </p:sp>
      <p:cxnSp>
        <p:nvCxnSpPr>
          <p:cNvPr id="52" name="Straight Arrow Connector 51"/>
          <p:cNvCxnSpPr/>
          <p:nvPr/>
        </p:nvCxnSpPr>
        <p:spPr>
          <a:xfrm flipH="1">
            <a:off x="1475656" y="3212976"/>
            <a:ext cx="2700300" cy="1872208"/>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19570836">
            <a:off x="2607633" y="3663331"/>
            <a:ext cx="1250594" cy="307777"/>
          </a:xfrm>
          <a:prstGeom prst="rect">
            <a:avLst/>
          </a:prstGeom>
          <a:noFill/>
        </p:spPr>
        <p:txBody>
          <a:bodyPr wrap="square" rtlCol="0">
            <a:spAutoFit/>
          </a:bodyPr>
          <a:lstStyle/>
          <a:p>
            <a:pPr algn="ctr"/>
            <a:r>
              <a:rPr lang="en-GB" sz="1400" b="1" dirty="0" smtClean="0">
                <a:solidFill>
                  <a:schemeClr val="accent1"/>
                </a:solidFill>
                <a:latin typeface="Cordia New" pitchFamily="34" charset="-34"/>
                <a:cs typeface="Cordia New" pitchFamily="34" charset="-34"/>
              </a:rPr>
              <a:t>request commands</a:t>
            </a:r>
            <a:endParaRPr lang="en-GB" sz="1400" b="1" dirty="0">
              <a:solidFill>
                <a:schemeClr val="accent1"/>
              </a:solidFill>
              <a:latin typeface="Cordia New" pitchFamily="34" charset="-34"/>
              <a:cs typeface="Cordia New" pitchFamily="34" charset="-34"/>
            </a:endParaRPr>
          </a:p>
        </p:txBody>
      </p:sp>
      <p:sp>
        <p:nvSpPr>
          <p:cNvPr id="54" name="TextBox 53"/>
          <p:cNvSpPr txBox="1"/>
          <p:nvPr/>
        </p:nvSpPr>
        <p:spPr>
          <a:xfrm>
            <a:off x="1907704" y="2874202"/>
            <a:ext cx="1224136" cy="307777"/>
          </a:xfrm>
          <a:prstGeom prst="rect">
            <a:avLst/>
          </a:prstGeom>
          <a:noFill/>
        </p:spPr>
        <p:txBody>
          <a:bodyPr wrap="square" rtlCol="0">
            <a:spAutoFit/>
          </a:bodyPr>
          <a:lstStyle/>
          <a:p>
            <a:pPr algn="ctr"/>
            <a:r>
              <a:rPr lang="en-GB" sz="1400" b="1" dirty="0" smtClean="0">
                <a:solidFill>
                  <a:schemeClr val="accent1"/>
                </a:solidFill>
                <a:latin typeface="Cordia New" pitchFamily="34" charset="-34"/>
                <a:cs typeface="Cordia New" pitchFamily="34" charset="-34"/>
              </a:rPr>
              <a:t>deploy commands</a:t>
            </a:r>
            <a:endParaRPr lang="en-GB" sz="1400" b="1" dirty="0">
              <a:solidFill>
                <a:schemeClr val="accent1"/>
              </a:solidFill>
              <a:latin typeface="Cordia New" pitchFamily="34" charset="-34"/>
              <a:cs typeface="Cordia New" pitchFamily="34" charset="-34"/>
            </a:endParaRPr>
          </a:p>
        </p:txBody>
      </p:sp>
      <p:grpSp>
        <p:nvGrpSpPr>
          <p:cNvPr id="55" name="Group 143"/>
          <p:cNvGrpSpPr/>
          <p:nvPr/>
        </p:nvGrpSpPr>
        <p:grpSpPr>
          <a:xfrm>
            <a:off x="599213" y="2636912"/>
            <a:ext cx="1338828" cy="667817"/>
            <a:chOff x="10745" y="1255861"/>
            <a:chExt cx="1338828" cy="667817"/>
          </a:xfrm>
          <a:effectLst/>
        </p:grpSpPr>
        <p:sp>
          <p:nvSpPr>
            <p:cNvPr id="56" name="TextBox 55"/>
            <p:cNvSpPr txBox="1"/>
            <p:nvPr/>
          </p:nvSpPr>
          <p:spPr>
            <a:xfrm>
              <a:off x="10745" y="1255861"/>
              <a:ext cx="1338828" cy="369332"/>
            </a:xfrm>
            <a:prstGeom prst="rect">
              <a:avLst/>
            </a:prstGeom>
            <a:noFill/>
          </p:spPr>
          <p:txBody>
            <a:bodyPr wrap="none" rtlCol="0">
              <a:spAutoFit/>
            </a:bodyPr>
            <a:lstStyle/>
            <a:p>
              <a:pPr algn="ctr"/>
              <a:r>
                <a:rPr lang="en-GB" b="1" dirty="0" smtClean="0">
                  <a:latin typeface="Cordia New" pitchFamily="34" charset="-34"/>
                  <a:cs typeface="Cordia New" pitchFamily="34" charset="-34"/>
                </a:rPr>
                <a:t>cloud web server</a:t>
              </a:r>
              <a:endParaRPr lang="en-GB" b="1" dirty="0">
                <a:latin typeface="Cordia New" pitchFamily="34" charset="-34"/>
                <a:cs typeface="Cordia New" pitchFamily="34" charset="-34"/>
              </a:endParaRPr>
            </a:p>
          </p:txBody>
        </p:sp>
        <p:pic>
          <p:nvPicPr>
            <p:cNvPr id="57" name="Picture 4"/>
            <p:cNvPicPr>
              <a:picLocks noChangeAspect="1" noChangeArrowheads="1"/>
            </p:cNvPicPr>
            <p:nvPr/>
          </p:nvPicPr>
          <p:blipFill>
            <a:blip r:embed="rId5" cstate="print"/>
            <a:srcRect/>
            <a:stretch>
              <a:fillRect/>
            </a:stretch>
          </p:blipFill>
          <p:spPr bwMode="auto">
            <a:xfrm>
              <a:off x="251520" y="1563638"/>
              <a:ext cx="720080" cy="360040"/>
            </a:xfrm>
            <a:prstGeom prst="rect">
              <a:avLst/>
            </a:prstGeom>
            <a:noFill/>
            <a:ln w="9525">
              <a:noFill/>
              <a:miter lim="800000"/>
              <a:headEnd/>
              <a:tailEnd/>
            </a:ln>
          </p:spPr>
        </p:pic>
      </p:grpSp>
      <p:pic>
        <p:nvPicPr>
          <p:cNvPr id="58" name="Picture 57" descr="2U.png"/>
          <p:cNvPicPr>
            <a:picLocks noChangeAspect="1"/>
          </p:cNvPicPr>
          <p:nvPr/>
        </p:nvPicPr>
        <p:blipFill>
          <a:blip r:embed="rId6" cstate="print"/>
          <a:stretch>
            <a:fillRect/>
          </a:stretch>
        </p:blipFill>
        <p:spPr>
          <a:xfrm>
            <a:off x="755576" y="5013176"/>
            <a:ext cx="1302395" cy="421975"/>
          </a:xfrm>
          <a:prstGeom prst="rect">
            <a:avLst/>
          </a:prstGeom>
        </p:spPr>
      </p:pic>
      <p:sp>
        <p:nvSpPr>
          <p:cNvPr id="59" name="Cloud 58"/>
          <p:cNvSpPr/>
          <p:nvPr/>
        </p:nvSpPr>
        <p:spPr>
          <a:xfrm>
            <a:off x="2195736" y="4365104"/>
            <a:ext cx="1584176" cy="936104"/>
          </a:xfrm>
          <a:prstGeom prst="cloud">
            <a:avLst/>
          </a:prstGeom>
          <a:ln w="12700"/>
        </p:spPr>
        <p:style>
          <a:lnRef idx="2">
            <a:schemeClr val="accent1"/>
          </a:lnRef>
          <a:fillRef idx="1">
            <a:schemeClr val="lt1"/>
          </a:fillRef>
          <a:effectRef idx="0">
            <a:schemeClr val="accent1"/>
          </a:effectRef>
          <a:fontRef idx="minor">
            <a:schemeClr val="dk1"/>
          </a:fontRef>
        </p:style>
        <p:txBody>
          <a:bodyPr vert="horz" rtlCol="0" anchor="ctr"/>
          <a:lstStyle/>
          <a:p>
            <a:pPr algn="ctr"/>
            <a:r>
              <a:rPr lang="en-GB" sz="1400" b="1" dirty="0" smtClean="0">
                <a:ln w="0">
                  <a:noFill/>
                  <a:prstDash val="solid"/>
                </a:ln>
                <a:solidFill>
                  <a:schemeClr val="accent1"/>
                </a:solidFill>
                <a:latin typeface="Cordia New" pitchFamily="34" charset="-34"/>
                <a:cs typeface="Cordia New" pitchFamily="34" charset="-34"/>
              </a:rPr>
              <a:t>Network</a:t>
            </a:r>
          </a:p>
          <a:p>
            <a:pPr algn="ctr"/>
            <a:r>
              <a:rPr lang="en-GB" sz="1400" b="1" dirty="0" smtClean="0">
                <a:ln w="0">
                  <a:noFill/>
                  <a:prstDash val="solid"/>
                </a:ln>
                <a:solidFill>
                  <a:schemeClr val="accent1"/>
                </a:solidFill>
                <a:latin typeface="Cordia New" pitchFamily="34" charset="-34"/>
                <a:cs typeface="Cordia New" pitchFamily="34" charset="-34"/>
              </a:rPr>
              <a:t>ISDN, VoIP, POTS</a:t>
            </a:r>
            <a:endParaRPr lang="en-GB" sz="1400" b="1" dirty="0">
              <a:ln w="0">
                <a:noFill/>
                <a:prstDash val="solid"/>
              </a:ln>
              <a:solidFill>
                <a:schemeClr val="accent1"/>
              </a:solidFill>
              <a:latin typeface="Cordia New" pitchFamily="34" charset="-34"/>
              <a:cs typeface="Cordia New" pitchFamily="34" charset="-34"/>
            </a:endParaRPr>
          </a:p>
        </p:txBody>
      </p:sp>
      <p:pic>
        <p:nvPicPr>
          <p:cNvPr id="60" name="Picture 59" descr="2U.png"/>
          <p:cNvPicPr>
            <a:picLocks noChangeAspect="1"/>
          </p:cNvPicPr>
          <p:nvPr/>
        </p:nvPicPr>
        <p:blipFill>
          <a:blip r:embed="rId6" cstate="print"/>
          <a:stretch>
            <a:fillRect/>
          </a:stretch>
        </p:blipFill>
        <p:spPr>
          <a:xfrm>
            <a:off x="6372200" y="5013176"/>
            <a:ext cx="1302395" cy="421975"/>
          </a:xfrm>
          <a:prstGeom prst="rect">
            <a:avLst/>
          </a:prstGeom>
        </p:spPr>
      </p:pic>
      <p:pic>
        <p:nvPicPr>
          <p:cNvPr id="61" name="Picture 60" descr="2U.png"/>
          <p:cNvPicPr>
            <a:picLocks noChangeAspect="1"/>
          </p:cNvPicPr>
          <p:nvPr/>
        </p:nvPicPr>
        <p:blipFill>
          <a:blip r:embed="rId6" cstate="print"/>
          <a:stretch>
            <a:fillRect/>
          </a:stretch>
        </p:blipFill>
        <p:spPr>
          <a:xfrm>
            <a:off x="3635896" y="5013176"/>
            <a:ext cx="1302395" cy="421975"/>
          </a:xfrm>
          <a:prstGeom prst="rect">
            <a:avLst/>
          </a:prstGeom>
        </p:spPr>
      </p:pic>
      <p:cxnSp>
        <p:nvCxnSpPr>
          <p:cNvPr id="62" name="Straight Arrow Connector 61"/>
          <p:cNvCxnSpPr/>
          <p:nvPr/>
        </p:nvCxnSpPr>
        <p:spPr>
          <a:xfrm flipH="1">
            <a:off x="1979712" y="5013176"/>
            <a:ext cx="504056" cy="144016"/>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3347864" y="5013176"/>
            <a:ext cx="432048" cy="216024"/>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6012160" y="4941168"/>
            <a:ext cx="504056" cy="288032"/>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4788024" y="5013176"/>
            <a:ext cx="504056" cy="144016"/>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899592" y="5250686"/>
            <a:ext cx="598241" cy="338554"/>
          </a:xfrm>
          <a:prstGeom prst="rect">
            <a:avLst/>
          </a:prstGeom>
          <a:noFill/>
        </p:spPr>
        <p:txBody>
          <a:bodyPr wrap="none" rtlCol="0">
            <a:spAutoFit/>
          </a:bodyPr>
          <a:lstStyle/>
          <a:p>
            <a:r>
              <a:rPr lang="en-GB" sz="1600" dirty="0" smtClean="0">
                <a:latin typeface="Cordia New" pitchFamily="34" charset="-34"/>
                <a:cs typeface="Cordia New" pitchFamily="34" charset="-34"/>
              </a:rPr>
              <a:t>Vienna</a:t>
            </a:r>
          </a:p>
        </p:txBody>
      </p:sp>
      <p:sp>
        <p:nvSpPr>
          <p:cNvPr id="67" name="TextBox 66"/>
          <p:cNvSpPr txBox="1"/>
          <p:nvPr/>
        </p:nvSpPr>
        <p:spPr>
          <a:xfrm>
            <a:off x="3955999" y="5250686"/>
            <a:ext cx="476412" cy="338554"/>
          </a:xfrm>
          <a:prstGeom prst="rect">
            <a:avLst/>
          </a:prstGeom>
          <a:noFill/>
        </p:spPr>
        <p:txBody>
          <a:bodyPr wrap="none" rtlCol="0">
            <a:spAutoFit/>
          </a:bodyPr>
          <a:lstStyle/>
          <a:p>
            <a:r>
              <a:rPr lang="en-GB" sz="1600" dirty="0" smtClean="0">
                <a:latin typeface="Cordia New" pitchFamily="34" charset="-34"/>
                <a:cs typeface="Cordia New" pitchFamily="34" charset="-34"/>
              </a:rPr>
              <a:t>Graz</a:t>
            </a:r>
          </a:p>
        </p:txBody>
      </p:sp>
      <p:sp>
        <p:nvSpPr>
          <p:cNvPr id="68" name="TextBox 67"/>
          <p:cNvSpPr txBox="1"/>
          <p:nvPr/>
        </p:nvSpPr>
        <p:spPr>
          <a:xfrm>
            <a:off x="6588224" y="5250686"/>
            <a:ext cx="433132" cy="338554"/>
          </a:xfrm>
          <a:prstGeom prst="rect">
            <a:avLst/>
          </a:prstGeom>
          <a:noFill/>
        </p:spPr>
        <p:txBody>
          <a:bodyPr wrap="none" rtlCol="0">
            <a:spAutoFit/>
          </a:bodyPr>
          <a:lstStyle/>
          <a:p>
            <a:r>
              <a:rPr lang="en-GB" sz="1600" dirty="0" smtClean="0">
                <a:latin typeface="Cordia New" pitchFamily="34" charset="-34"/>
                <a:cs typeface="Cordia New" pitchFamily="34" charset="-34"/>
              </a:rPr>
              <a:t>Linz</a:t>
            </a:r>
          </a:p>
        </p:txBody>
      </p:sp>
      <p:cxnSp>
        <p:nvCxnSpPr>
          <p:cNvPr id="69" name="Straight Arrow Connector 68"/>
          <p:cNvCxnSpPr/>
          <p:nvPr/>
        </p:nvCxnSpPr>
        <p:spPr>
          <a:xfrm rot="10800000">
            <a:off x="7668345" y="5587652"/>
            <a:ext cx="360040" cy="1588"/>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a:blip r:embed="rId2" cstate="print"/>
          <a:stretch>
            <a:fillRect/>
          </a:stretch>
        </p:blipFill>
        <p:spPr>
          <a:xfrm>
            <a:off x="0" y="0"/>
            <a:ext cx="566039" cy="566039"/>
          </a:xfrm>
          <a:prstGeom prst="rect">
            <a:avLst/>
          </a:prstGeom>
        </p:spPr>
      </p:pic>
      <p:sp>
        <p:nvSpPr>
          <p:cNvPr id="5" name="TextBox 4"/>
          <p:cNvSpPr txBox="1"/>
          <p:nvPr/>
        </p:nvSpPr>
        <p:spPr>
          <a:xfrm>
            <a:off x="611560" y="0"/>
            <a:ext cx="2232248" cy="523220"/>
          </a:xfrm>
          <a:prstGeom prst="rect">
            <a:avLst/>
          </a:prstGeom>
          <a:noFill/>
        </p:spPr>
        <p:txBody>
          <a:bodyPr wrap="square" rtlCol="0">
            <a:spAutoFit/>
          </a:bodyPr>
          <a:lstStyle/>
          <a:p>
            <a:r>
              <a:rPr lang="en-GB" sz="2800" b="1" dirty="0" smtClean="0">
                <a:latin typeface="Arial" pitchFamily="34" charset="0"/>
                <a:cs typeface="Arial" pitchFamily="34" charset="0"/>
              </a:rPr>
              <a:t>arcatech</a:t>
            </a:r>
            <a:endParaRPr lang="en-GB" sz="2800" b="1" dirty="0">
              <a:latin typeface="Arial" pitchFamily="34" charset="0"/>
              <a:cs typeface="Arial" pitchFamily="34" charset="0"/>
            </a:endParaRPr>
          </a:p>
        </p:txBody>
      </p:sp>
      <p:sp>
        <p:nvSpPr>
          <p:cNvPr id="6" name="TextBox 5"/>
          <p:cNvSpPr txBox="1"/>
          <p:nvPr/>
        </p:nvSpPr>
        <p:spPr>
          <a:xfrm>
            <a:off x="651598" y="416230"/>
            <a:ext cx="1872208" cy="230832"/>
          </a:xfrm>
          <a:prstGeom prst="rect">
            <a:avLst/>
          </a:prstGeom>
          <a:noFill/>
        </p:spPr>
        <p:txBody>
          <a:bodyPr wrap="square" rtlCol="0">
            <a:spAutoFit/>
          </a:bodyPr>
          <a:lstStyle/>
          <a:p>
            <a:r>
              <a:rPr lang="en-GB" sz="900" b="1" dirty="0" smtClean="0"/>
              <a:t>…testing tomorrows telecoms</a:t>
            </a:r>
            <a:endParaRPr lang="en-GB" sz="900" b="1" dirty="0"/>
          </a:p>
        </p:txBody>
      </p:sp>
      <p:pic>
        <p:nvPicPr>
          <p:cNvPr id="7" name="Picture 6" descr="bg_reflect.png"/>
          <p:cNvPicPr>
            <a:picLocks noChangeAspect="1"/>
          </p:cNvPicPr>
          <p:nvPr/>
        </p:nvPicPr>
        <p:blipFill>
          <a:blip r:embed="rId3" cstate="print"/>
          <a:stretch>
            <a:fillRect/>
          </a:stretch>
        </p:blipFill>
        <p:spPr>
          <a:xfrm>
            <a:off x="0" y="5993904"/>
            <a:ext cx="9144000" cy="864096"/>
          </a:xfrm>
          <a:prstGeom prst="rect">
            <a:avLst/>
          </a:prstGeom>
        </p:spPr>
      </p:pic>
      <p:sp>
        <p:nvSpPr>
          <p:cNvPr id="8" name="Rectangle 7"/>
          <p:cNvSpPr/>
          <p:nvPr/>
        </p:nvSpPr>
        <p:spPr>
          <a:xfrm>
            <a:off x="683568" y="982469"/>
            <a:ext cx="5544616" cy="1384995"/>
          </a:xfrm>
          <a:prstGeom prst="rect">
            <a:avLst/>
          </a:prstGeom>
        </p:spPr>
        <p:txBody>
          <a:bodyPr wrap="square">
            <a:spAutoFit/>
          </a:bodyPr>
          <a:lstStyle/>
          <a:p>
            <a:r>
              <a:rPr lang="en-GB" sz="2800" b="1" dirty="0" smtClean="0">
                <a:solidFill>
                  <a:srgbClr val="C00000"/>
                </a:solidFill>
                <a:latin typeface="Cordia New" pitchFamily="34" charset="-34"/>
                <a:cs typeface="Cordia New" pitchFamily="34" charset="-34"/>
              </a:rPr>
              <a:t>5. Applications and Solutions Built on Harmony</a:t>
            </a:r>
          </a:p>
          <a:p>
            <a:endParaRPr lang="en-GB" sz="2800" b="1" dirty="0" smtClean="0">
              <a:solidFill>
                <a:srgbClr val="C00000"/>
              </a:solidFill>
              <a:latin typeface="Cordia New" pitchFamily="34" charset="-34"/>
              <a:cs typeface="Cordia New" pitchFamily="34" charset="-34"/>
            </a:endParaRPr>
          </a:p>
          <a:p>
            <a:pPr marL="457200" indent="-457200">
              <a:buClr>
                <a:srgbClr val="C00000"/>
              </a:buClr>
              <a:buFont typeface="Wingdings" pitchFamily="2" charset="2"/>
              <a:buChar char="§"/>
            </a:pPr>
            <a:r>
              <a:rPr lang="en-GB" sz="2800" b="1" dirty="0" smtClean="0">
                <a:latin typeface="Cordia New" pitchFamily="34" charset="-34"/>
                <a:cs typeface="Cordia New" pitchFamily="34" charset="-34"/>
              </a:rPr>
              <a:t>Mixed test Cases</a:t>
            </a:r>
            <a:endParaRPr lang="en-GB" sz="2800" b="1" dirty="0" smtClean="0">
              <a:solidFill>
                <a:srgbClr val="C00000"/>
              </a:solidFill>
              <a:latin typeface="Cordia New" pitchFamily="34" charset="-34"/>
              <a:cs typeface="Cordia New" pitchFamily="34" charset="-34"/>
            </a:endParaRPr>
          </a:p>
        </p:txBody>
      </p:sp>
      <p:sp>
        <p:nvSpPr>
          <p:cNvPr id="14" name="TextBox 13"/>
          <p:cNvSpPr txBox="1"/>
          <p:nvPr/>
        </p:nvSpPr>
        <p:spPr>
          <a:xfrm>
            <a:off x="189178" y="2708920"/>
            <a:ext cx="4283968" cy="3170099"/>
          </a:xfrm>
          <a:prstGeom prst="rect">
            <a:avLst/>
          </a:prstGeom>
          <a:noFill/>
        </p:spPr>
        <p:txBody>
          <a:bodyPr wrap="square" rtlCol="0">
            <a:spAutoFit/>
          </a:bodyPr>
          <a:lstStyle/>
          <a:p>
            <a:pPr marL="800100" lvl="1" indent="-342900"/>
            <a:r>
              <a:rPr lang="en-GB" sz="2000" b="1" dirty="0" smtClean="0">
                <a:latin typeface="Cordia New" pitchFamily="34" charset="-34"/>
                <a:cs typeface="Cordia New" pitchFamily="34" charset="-34"/>
              </a:rPr>
              <a:t>The different test cases required can be </a:t>
            </a:r>
          </a:p>
          <a:p>
            <a:pPr marL="800100" lvl="1" indent="-342900"/>
            <a:r>
              <a:rPr lang="en-GB" sz="2000" b="1" dirty="0" smtClean="0">
                <a:latin typeface="Cordia New" pitchFamily="34" charset="-34"/>
                <a:cs typeface="Cordia New" pitchFamily="34" charset="-34"/>
              </a:rPr>
              <a:t>combine into one script.</a:t>
            </a:r>
          </a:p>
          <a:p>
            <a:pPr marL="800100" lvl="1" indent="-342900"/>
            <a:endParaRPr lang="en-GB" sz="2000" b="1" dirty="0" smtClean="0">
              <a:latin typeface="Cordia New" pitchFamily="34" charset="-34"/>
              <a:cs typeface="Cordia New" pitchFamily="34" charset="-34"/>
            </a:endParaRPr>
          </a:p>
          <a:p>
            <a:pPr marL="800100" lvl="1" indent="-342900"/>
            <a:r>
              <a:rPr lang="en-GB" sz="2000" b="1" dirty="0" smtClean="0">
                <a:latin typeface="Cordia New" pitchFamily="34" charset="-34"/>
                <a:cs typeface="Cordia New" pitchFamily="34" charset="-34"/>
              </a:rPr>
              <a:t>Ability to specify the number of calls, call rate, </a:t>
            </a:r>
          </a:p>
          <a:p>
            <a:pPr marL="800100" lvl="1" indent="-342900"/>
            <a:r>
              <a:rPr lang="en-GB" sz="2000" b="1" dirty="0" smtClean="0">
                <a:latin typeface="Cordia New" pitchFamily="34" charset="-34"/>
                <a:cs typeface="Cordia New" pitchFamily="34" charset="-34"/>
              </a:rPr>
              <a:t>hold time and guard time for each individual test </a:t>
            </a:r>
          </a:p>
          <a:p>
            <a:pPr marL="800100" lvl="1" indent="-342900"/>
            <a:r>
              <a:rPr lang="en-GB" sz="2000" b="1" dirty="0" smtClean="0">
                <a:latin typeface="Cordia New" pitchFamily="34" charset="-34"/>
                <a:cs typeface="Cordia New" pitchFamily="34" charset="-34"/>
              </a:rPr>
              <a:t>case.</a:t>
            </a:r>
          </a:p>
          <a:p>
            <a:pPr marL="800100" lvl="1" indent="-342900"/>
            <a:endParaRPr lang="en-GB" sz="2000" b="1" dirty="0">
              <a:latin typeface="Cordia New" pitchFamily="34" charset="-34"/>
              <a:cs typeface="Cordia New" pitchFamily="34" charset="-34"/>
            </a:endParaRPr>
          </a:p>
          <a:p>
            <a:pPr marL="800100" lvl="1" indent="-342900"/>
            <a:r>
              <a:rPr lang="en-GB" sz="2000" b="1" dirty="0" smtClean="0">
                <a:latin typeface="Cordia New" pitchFamily="34" charset="-34"/>
                <a:cs typeface="Cordia New" pitchFamily="34" charset="-34"/>
              </a:rPr>
              <a:t>Facility to save particular test configurations to </a:t>
            </a:r>
          </a:p>
          <a:p>
            <a:pPr marL="800100" lvl="1" indent="-342900"/>
            <a:r>
              <a:rPr lang="en-GB" sz="2000" b="1" dirty="0" smtClean="0">
                <a:latin typeface="Cordia New" pitchFamily="34" charset="-34"/>
                <a:cs typeface="Cordia New" pitchFamily="34" charset="-34"/>
              </a:rPr>
              <a:t>be used later for regression testing</a:t>
            </a:r>
          </a:p>
          <a:p>
            <a:pPr marL="800100" lvl="1" indent="-342900"/>
            <a:endParaRPr lang="en-GB" sz="2000" b="1" dirty="0" smtClean="0">
              <a:latin typeface="Cordia New" pitchFamily="34" charset="-34"/>
              <a:cs typeface="Cordia New" pitchFamily="34" charset="-34"/>
            </a:endParaRPr>
          </a:p>
        </p:txBody>
      </p:sp>
      <p:pic>
        <p:nvPicPr>
          <p:cNvPr id="15" name="Picture 14" descr="Call parts.jpg"/>
          <p:cNvPicPr>
            <a:picLocks noChangeAspect="1"/>
          </p:cNvPicPr>
          <p:nvPr/>
        </p:nvPicPr>
        <p:blipFill>
          <a:blip r:embed="rId4" cstate="print"/>
          <a:stretch>
            <a:fillRect/>
          </a:stretch>
        </p:blipFill>
        <p:spPr>
          <a:xfrm>
            <a:off x="4545154" y="1556792"/>
            <a:ext cx="1944216" cy="301495"/>
          </a:xfrm>
          <a:prstGeom prst="rect">
            <a:avLst/>
          </a:prstGeom>
        </p:spPr>
      </p:pic>
      <p:pic>
        <p:nvPicPr>
          <p:cNvPr id="16" name="Picture 15" descr="Call parts.jpg"/>
          <p:cNvPicPr>
            <a:picLocks noChangeAspect="1"/>
          </p:cNvPicPr>
          <p:nvPr/>
        </p:nvPicPr>
        <p:blipFill>
          <a:blip r:embed="rId4" cstate="print"/>
          <a:stretch>
            <a:fillRect/>
          </a:stretch>
        </p:blipFill>
        <p:spPr>
          <a:xfrm>
            <a:off x="4545154" y="1916832"/>
            <a:ext cx="1944216" cy="301494"/>
          </a:xfrm>
          <a:prstGeom prst="rect">
            <a:avLst/>
          </a:prstGeom>
        </p:spPr>
      </p:pic>
      <p:pic>
        <p:nvPicPr>
          <p:cNvPr id="17" name="Picture 3"/>
          <p:cNvPicPr>
            <a:picLocks noChangeAspect="1" noChangeArrowheads="1"/>
          </p:cNvPicPr>
          <p:nvPr/>
        </p:nvPicPr>
        <p:blipFill>
          <a:blip r:embed="rId5" cstate="print"/>
          <a:srcRect/>
          <a:stretch>
            <a:fillRect/>
          </a:stretch>
        </p:blipFill>
        <p:spPr bwMode="auto">
          <a:xfrm>
            <a:off x="4545154" y="2276872"/>
            <a:ext cx="1944216" cy="301548"/>
          </a:xfrm>
          <a:prstGeom prst="rect">
            <a:avLst/>
          </a:prstGeom>
          <a:noFill/>
          <a:ln w="9525">
            <a:noFill/>
            <a:miter lim="800000"/>
            <a:headEnd/>
            <a:tailEnd/>
          </a:ln>
        </p:spPr>
      </p:pic>
      <p:pic>
        <p:nvPicPr>
          <p:cNvPr id="18" name="Picture 2"/>
          <p:cNvPicPr>
            <a:picLocks noChangeAspect="1" noChangeArrowheads="1"/>
          </p:cNvPicPr>
          <p:nvPr/>
        </p:nvPicPr>
        <p:blipFill>
          <a:blip r:embed="rId6" cstate="print"/>
          <a:srcRect/>
          <a:stretch>
            <a:fillRect/>
          </a:stretch>
        </p:blipFill>
        <p:spPr bwMode="auto">
          <a:xfrm>
            <a:off x="4545154" y="2636912"/>
            <a:ext cx="1944216" cy="327707"/>
          </a:xfrm>
          <a:prstGeom prst="rect">
            <a:avLst/>
          </a:prstGeom>
          <a:noFill/>
          <a:ln w="9525">
            <a:noFill/>
            <a:miter lim="800000"/>
            <a:headEnd/>
            <a:tailEnd/>
          </a:ln>
        </p:spPr>
      </p:pic>
      <p:pic>
        <p:nvPicPr>
          <p:cNvPr id="19" name="Picture 2"/>
          <p:cNvPicPr>
            <a:picLocks noChangeAspect="1" noChangeArrowheads="1"/>
          </p:cNvPicPr>
          <p:nvPr/>
        </p:nvPicPr>
        <p:blipFill>
          <a:blip r:embed="rId6" cstate="print"/>
          <a:srcRect/>
          <a:stretch>
            <a:fillRect/>
          </a:stretch>
        </p:blipFill>
        <p:spPr bwMode="auto">
          <a:xfrm>
            <a:off x="4545154" y="2996952"/>
            <a:ext cx="1944216" cy="327707"/>
          </a:xfrm>
          <a:prstGeom prst="rect">
            <a:avLst/>
          </a:prstGeom>
          <a:noFill/>
          <a:ln w="9525">
            <a:noFill/>
            <a:miter lim="800000"/>
            <a:headEnd/>
            <a:tailEnd/>
          </a:ln>
        </p:spPr>
      </p:pic>
      <p:pic>
        <p:nvPicPr>
          <p:cNvPr id="20" name="Picture 2"/>
          <p:cNvPicPr>
            <a:picLocks noChangeAspect="1" noChangeArrowheads="1"/>
          </p:cNvPicPr>
          <p:nvPr/>
        </p:nvPicPr>
        <p:blipFill>
          <a:blip r:embed="rId7" cstate="print"/>
          <a:srcRect/>
          <a:stretch>
            <a:fillRect/>
          </a:stretch>
        </p:blipFill>
        <p:spPr bwMode="auto">
          <a:xfrm>
            <a:off x="4545154" y="3356993"/>
            <a:ext cx="1944216" cy="328753"/>
          </a:xfrm>
          <a:prstGeom prst="rect">
            <a:avLst/>
          </a:prstGeom>
          <a:noFill/>
          <a:ln w="9525">
            <a:noFill/>
            <a:miter lim="800000"/>
            <a:headEnd/>
            <a:tailEnd/>
          </a:ln>
        </p:spPr>
      </p:pic>
      <p:pic>
        <p:nvPicPr>
          <p:cNvPr id="21" name="Picture 20" descr="Call parts.jpg"/>
          <p:cNvPicPr>
            <a:picLocks noChangeAspect="1"/>
          </p:cNvPicPr>
          <p:nvPr/>
        </p:nvPicPr>
        <p:blipFill>
          <a:blip r:embed="rId4" cstate="print"/>
          <a:stretch>
            <a:fillRect/>
          </a:stretch>
        </p:blipFill>
        <p:spPr>
          <a:xfrm>
            <a:off x="4545154" y="3717032"/>
            <a:ext cx="1944216" cy="301495"/>
          </a:xfrm>
          <a:prstGeom prst="rect">
            <a:avLst/>
          </a:prstGeom>
        </p:spPr>
      </p:pic>
      <p:pic>
        <p:nvPicPr>
          <p:cNvPr id="22" name="Picture 21" descr="Call parts.jpg"/>
          <p:cNvPicPr>
            <a:picLocks noChangeAspect="1"/>
          </p:cNvPicPr>
          <p:nvPr/>
        </p:nvPicPr>
        <p:blipFill>
          <a:blip r:embed="rId4" cstate="print"/>
          <a:stretch>
            <a:fillRect/>
          </a:stretch>
        </p:blipFill>
        <p:spPr>
          <a:xfrm>
            <a:off x="4545154" y="4077072"/>
            <a:ext cx="1944216" cy="301494"/>
          </a:xfrm>
          <a:prstGeom prst="rect">
            <a:avLst/>
          </a:prstGeom>
        </p:spPr>
      </p:pic>
      <p:pic>
        <p:nvPicPr>
          <p:cNvPr id="23" name="Picture 3"/>
          <p:cNvPicPr>
            <a:picLocks noChangeAspect="1" noChangeArrowheads="1"/>
          </p:cNvPicPr>
          <p:nvPr/>
        </p:nvPicPr>
        <p:blipFill>
          <a:blip r:embed="rId5" cstate="print"/>
          <a:srcRect/>
          <a:stretch>
            <a:fillRect/>
          </a:stretch>
        </p:blipFill>
        <p:spPr bwMode="auto">
          <a:xfrm>
            <a:off x="4545154" y="4437112"/>
            <a:ext cx="1944216" cy="301548"/>
          </a:xfrm>
          <a:prstGeom prst="rect">
            <a:avLst/>
          </a:prstGeom>
          <a:noFill/>
          <a:ln w="9525">
            <a:noFill/>
            <a:miter lim="800000"/>
            <a:headEnd/>
            <a:tailEnd/>
          </a:ln>
        </p:spPr>
      </p:pic>
      <p:pic>
        <p:nvPicPr>
          <p:cNvPr id="24" name="Picture 2"/>
          <p:cNvPicPr>
            <a:picLocks noChangeAspect="1" noChangeArrowheads="1"/>
          </p:cNvPicPr>
          <p:nvPr/>
        </p:nvPicPr>
        <p:blipFill>
          <a:blip r:embed="rId6" cstate="print"/>
          <a:srcRect/>
          <a:stretch>
            <a:fillRect/>
          </a:stretch>
        </p:blipFill>
        <p:spPr bwMode="auto">
          <a:xfrm>
            <a:off x="4545154" y="4797152"/>
            <a:ext cx="1944216" cy="327707"/>
          </a:xfrm>
          <a:prstGeom prst="rect">
            <a:avLst/>
          </a:prstGeom>
          <a:noFill/>
          <a:ln w="9525">
            <a:noFill/>
            <a:miter lim="800000"/>
            <a:headEnd/>
            <a:tailEnd/>
          </a:ln>
        </p:spPr>
      </p:pic>
      <p:pic>
        <p:nvPicPr>
          <p:cNvPr id="25" name="Picture 2"/>
          <p:cNvPicPr>
            <a:picLocks noChangeAspect="1" noChangeArrowheads="1"/>
          </p:cNvPicPr>
          <p:nvPr/>
        </p:nvPicPr>
        <p:blipFill>
          <a:blip r:embed="rId6" cstate="print"/>
          <a:srcRect/>
          <a:stretch>
            <a:fillRect/>
          </a:stretch>
        </p:blipFill>
        <p:spPr bwMode="auto">
          <a:xfrm>
            <a:off x="4545154" y="5157192"/>
            <a:ext cx="1944216" cy="327707"/>
          </a:xfrm>
          <a:prstGeom prst="rect">
            <a:avLst/>
          </a:prstGeom>
          <a:noFill/>
          <a:ln w="9525">
            <a:noFill/>
            <a:miter lim="800000"/>
            <a:headEnd/>
            <a:tailEnd/>
          </a:ln>
        </p:spPr>
      </p:pic>
      <p:pic>
        <p:nvPicPr>
          <p:cNvPr id="26" name="Picture 5"/>
          <p:cNvPicPr>
            <a:picLocks noChangeAspect="1" noChangeArrowheads="1"/>
          </p:cNvPicPr>
          <p:nvPr/>
        </p:nvPicPr>
        <p:blipFill>
          <a:blip r:embed="rId8" cstate="print"/>
          <a:srcRect/>
          <a:stretch>
            <a:fillRect/>
          </a:stretch>
        </p:blipFill>
        <p:spPr bwMode="auto">
          <a:xfrm>
            <a:off x="5841298" y="2060848"/>
            <a:ext cx="3195198" cy="25672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a:blip r:embed="rId2" cstate="print"/>
          <a:stretch>
            <a:fillRect/>
          </a:stretch>
        </p:blipFill>
        <p:spPr>
          <a:xfrm>
            <a:off x="0" y="0"/>
            <a:ext cx="566039" cy="566039"/>
          </a:xfrm>
          <a:prstGeom prst="rect">
            <a:avLst/>
          </a:prstGeom>
        </p:spPr>
      </p:pic>
      <p:sp>
        <p:nvSpPr>
          <p:cNvPr id="5" name="TextBox 4"/>
          <p:cNvSpPr txBox="1"/>
          <p:nvPr/>
        </p:nvSpPr>
        <p:spPr>
          <a:xfrm>
            <a:off x="611560" y="0"/>
            <a:ext cx="2232248" cy="523220"/>
          </a:xfrm>
          <a:prstGeom prst="rect">
            <a:avLst/>
          </a:prstGeom>
          <a:noFill/>
        </p:spPr>
        <p:txBody>
          <a:bodyPr wrap="square" rtlCol="0">
            <a:spAutoFit/>
          </a:bodyPr>
          <a:lstStyle/>
          <a:p>
            <a:r>
              <a:rPr lang="en-GB" sz="2800" b="1" dirty="0" smtClean="0">
                <a:latin typeface="Arial" pitchFamily="34" charset="0"/>
                <a:cs typeface="Arial" pitchFamily="34" charset="0"/>
              </a:rPr>
              <a:t>arcatech</a:t>
            </a:r>
            <a:endParaRPr lang="en-GB" sz="2800" b="1" dirty="0">
              <a:latin typeface="Arial" pitchFamily="34" charset="0"/>
              <a:cs typeface="Arial" pitchFamily="34" charset="0"/>
            </a:endParaRPr>
          </a:p>
        </p:txBody>
      </p:sp>
      <p:sp>
        <p:nvSpPr>
          <p:cNvPr id="6" name="TextBox 5"/>
          <p:cNvSpPr txBox="1"/>
          <p:nvPr/>
        </p:nvSpPr>
        <p:spPr>
          <a:xfrm>
            <a:off x="651598" y="416230"/>
            <a:ext cx="1872208" cy="230832"/>
          </a:xfrm>
          <a:prstGeom prst="rect">
            <a:avLst/>
          </a:prstGeom>
          <a:noFill/>
        </p:spPr>
        <p:txBody>
          <a:bodyPr wrap="square" rtlCol="0">
            <a:spAutoFit/>
          </a:bodyPr>
          <a:lstStyle/>
          <a:p>
            <a:r>
              <a:rPr lang="en-GB" sz="900" b="1" dirty="0" smtClean="0"/>
              <a:t>…testing tomorrows telecoms</a:t>
            </a:r>
            <a:endParaRPr lang="en-GB" sz="900" b="1" dirty="0"/>
          </a:p>
        </p:txBody>
      </p:sp>
      <p:pic>
        <p:nvPicPr>
          <p:cNvPr id="7" name="Picture 6" descr="bg_reflect.png"/>
          <p:cNvPicPr>
            <a:picLocks noChangeAspect="1"/>
          </p:cNvPicPr>
          <p:nvPr/>
        </p:nvPicPr>
        <p:blipFill>
          <a:blip r:embed="rId3" cstate="print"/>
          <a:stretch>
            <a:fillRect/>
          </a:stretch>
        </p:blipFill>
        <p:spPr>
          <a:xfrm>
            <a:off x="0" y="5993904"/>
            <a:ext cx="9144000" cy="864096"/>
          </a:xfrm>
          <a:prstGeom prst="rect">
            <a:avLst/>
          </a:prstGeom>
        </p:spPr>
      </p:pic>
      <p:sp>
        <p:nvSpPr>
          <p:cNvPr id="8" name="Rectangle 7"/>
          <p:cNvSpPr/>
          <p:nvPr/>
        </p:nvSpPr>
        <p:spPr>
          <a:xfrm>
            <a:off x="683568" y="982469"/>
            <a:ext cx="5544616" cy="1384995"/>
          </a:xfrm>
          <a:prstGeom prst="rect">
            <a:avLst/>
          </a:prstGeom>
        </p:spPr>
        <p:txBody>
          <a:bodyPr wrap="square">
            <a:spAutoFit/>
          </a:bodyPr>
          <a:lstStyle/>
          <a:p>
            <a:r>
              <a:rPr lang="en-GB" sz="2800" b="1" dirty="0" smtClean="0">
                <a:solidFill>
                  <a:srgbClr val="C00000"/>
                </a:solidFill>
                <a:latin typeface="Cordia New" pitchFamily="34" charset="-34"/>
                <a:cs typeface="Cordia New" pitchFamily="34" charset="-34"/>
              </a:rPr>
              <a:t>5. Applications and Solutions Built on Harmony</a:t>
            </a:r>
          </a:p>
          <a:p>
            <a:endParaRPr lang="en-GB" sz="2800" b="1" dirty="0" smtClean="0">
              <a:solidFill>
                <a:srgbClr val="C00000"/>
              </a:solidFill>
              <a:latin typeface="Cordia New" pitchFamily="34" charset="-34"/>
              <a:cs typeface="Cordia New" pitchFamily="34" charset="-34"/>
            </a:endParaRPr>
          </a:p>
          <a:p>
            <a:pPr marL="457200" indent="-457200">
              <a:buClr>
                <a:srgbClr val="C00000"/>
              </a:buClr>
              <a:buFont typeface="Wingdings" pitchFamily="2" charset="2"/>
              <a:buChar char="§"/>
            </a:pPr>
            <a:r>
              <a:rPr lang="en-GB" sz="2800" b="1" dirty="0" smtClean="0">
                <a:latin typeface="Cordia New" pitchFamily="34" charset="-34"/>
                <a:cs typeface="Cordia New" pitchFamily="34" charset="-34"/>
              </a:rPr>
              <a:t>Reports</a:t>
            </a:r>
            <a:endParaRPr lang="en-GB" sz="2800" b="1" dirty="0" smtClean="0">
              <a:solidFill>
                <a:srgbClr val="C00000"/>
              </a:solidFill>
              <a:latin typeface="Cordia New" pitchFamily="34" charset="-34"/>
              <a:cs typeface="Cordia New" pitchFamily="34" charset="-34"/>
            </a:endParaRPr>
          </a:p>
        </p:txBody>
      </p:sp>
      <p:sp>
        <p:nvSpPr>
          <p:cNvPr id="33" name="TextBox 32"/>
          <p:cNvSpPr txBox="1"/>
          <p:nvPr/>
        </p:nvSpPr>
        <p:spPr>
          <a:xfrm>
            <a:off x="171361" y="2276872"/>
            <a:ext cx="5408751" cy="4093428"/>
          </a:xfrm>
          <a:prstGeom prst="rect">
            <a:avLst/>
          </a:prstGeom>
          <a:noFill/>
        </p:spPr>
        <p:txBody>
          <a:bodyPr wrap="square" rtlCol="0">
            <a:spAutoFit/>
          </a:bodyPr>
          <a:lstStyle/>
          <a:p>
            <a:pPr marL="800100" lvl="1" indent="-342900"/>
            <a:r>
              <a:rPr lang="en-GB" sz="2000" b="1" dirty="0" smtClean="0">
                <a:latin typeface="Cordia New" pitchFamily="34" charset="-34"/>
                <a:cs typeface="Cordia New" pitchFamily="34" charset="-34"/>
              </a:rPr>
              <a:t>Reports can be generated for each test carried out on the Harmony.</a:t>
            </a:r>
          </a:p>
          <a:p>
            <a:pPr marL="800100" lvl="1" indent="-342900"/>
            <a:r>
              <a:rPr lang="en-GB" sz="2000" b="1" dirty="0" smtClean="0">
                <a:latin typeface="Cordia New" pitchFamily="34" charset="-34"/>
                <a:cs typeface="Cordia New" pitchFamily="34" charset="-34"/>
              </a:rPr>
              <a:t>Summary Reports :</a:t>
            </a:r>
          </a:p>
          <a:p>
            <a:pPr marL="800100" lvl="1" indent="-342900"/>
            <a:r>
              <a:rPr lang="en-GB" sz="2000" b="1" dirty="0" smtClean="0">
                <a:latin typeface="Cordia New" pitchFamily="34" charset="-34"/>
                <a:cs typeface="Cordia New" pitchFamily="34" charset="-34"/>
              </a:rPr>
              <a:t>	Test duration, Calls Attempts, Call Errors</a:t>
            </a:r>
          </a:p>
          <a:p>
            <a:pPr marL="800100" lvl="1" indent="-342900"/>
            <a:r>
              <a:rPr lang="en-GB" sz="2000" b="1" dirty="0" smtClean="0">
                <a:latin typeface="Cordia New" pitchFamily="34" charset="-34"/>
                <a:cs typeface="Cordia New" pitchFamily="34" charset="-34"/>
              </a:rPr>
              <a:t>Detail Reports :</a:t>
            </a:r>
          </a:p>
          <a:p>
            <a:pPr marL="800100" lvl="1" indent="-342900"/>
            <a:r>
              <a:rPr lang="en-GB" sz="2000" b="1" dirty="0" smtClean="0">
                <a:latin typeface="Cordia New" pitchFamily="34" charset="-34"/>
                <a:cs typeface="Cordia New" pitchFamily="34" charset="-34"/>
              </a:rPr>
              <a:t>	Details of port used, Setup time, Called Party, Calling Party numbers, Call duration, Setup through time, time for Setup message to be transmitted through system under test.</a:t>
            </a:r>
          </a:p>
          <a:p>
            <a:pPr marL="800100" lvl="1" indent="-342900"/>
            <a:r>
              <a:rPr lang="en-GB" sz="2000" b="1" dirty="0" smtClean="0">
                <a:latin typeface="Cordia New" pitchFamily="34" charset="-34"/>
                <a:cs typeface="Cordia New" pitchFamily="34" charset="-34"/>
              </a:rPr>
              <a:t>PESQ Reports : </a:t>
            </a:r>
          </a:p>
          <a:p>
            <a:pPr marL="800100" lvl="1" indent="-342900"/>
            <a:r>
              <a:rPr lang="en-GB" sz="2000" b="1" dirty="0" smtClean="0">
                <a:latin typeface="Cordia New" pitchFamily="34" charset="-34"/>
                <a:cs typeface="Cordia New" pitchFamily="34" charset="-34"/>
              </a:rPr>
              <a:t>	PESQ score, System through Delay</a:t>
            </a:r>
          </a:p>
          <a:p>
            <a:pPr marL="800100" lvl="1" indent="-342900"/>
            <a:r>
              <a:rPr lang="en-GB" sz="2000" b="1" dirty="0" smtClean="0">
                <a:latin typeface="Cordia New" pitchFamily="34" charset="-34"/>
                <a:cs typeface="Cordia New" pitchFamily="34" charset="-34"/>
              </a:rPr>
              <a:t>FAX reports :</a:t>
            </a:r>
          </a:p>
          <a:p>
            <a:pPr marL="800100" lvl="1" indent="-342900"/>
            <a:r>
              <a:rPr lang="en-GB" sz="2000" b="1" dirty="0">
                <a:latin typeface="Cordia New" pitchFamily="34" charset="-34"/>
                <a:cs typeface="Cordia New" pitchFamily="34" charset="-34"/>
              </a:rPr>
              <a:t>	</a:t>
            </a:r>
            <a:r>
              <a:rPr lang="en-GB" sz="2000" b="1" dirty="0" smtClean="0">
                <a:latin typeface="Cordia New" pitchFamily="34" charset="-34"/>
                <a:cs typeface="Cordia New" pitchFamily="34" charset="-34"/>
              </a:rPr>
              <a:t>Details, Quality, Image</a:t>
            </a:r>
          </a:p>
        </p:txBody>
      </p:sp>
      <p:pic>
        <p:nvPicPr>
          <p:cNvPr id="35" name="Picture 34" descr="Call_Detail.jpg"/>
          <p:cNvPicPr>
            <a:picLocks noChangeAspect="1"/>
          </p:cNvPicPr>
          <p:nvPr/>
        </p:nvPicPr>
        <p:blipFill>
          <a:blip r:embed="rId4" cstate="print"/>
          <a:stretch>
            <a:fillRect/>
          </a:stretch>
        </p:blipFill>
        <p:spPr>
          <a:xfrm>
            <a:off x="5580112" y="1628800"/>
            <a:ext cx="2917184" cy="2533650"/>
          </a:xfrm>
          <a:prstGeom prst="rect">
            <a:avLst/>
          </a:prstGeom>
        </p:spPr>
      </p:pic>
      <p:pic>
        <p:nvPicPr>
          <p:cNvPr id="36" name="Picture 35" descr="Report Summary.jpg"/>
          <p:cNvPicPr>
            <a:picLocks noChangeAspect="1"/>
          </p:cNvPicPr>
          <p:nvPr/>
        </p:nvPicPr>
        <p:blipFill>
          <a:blip r:embed="rId5" cstate="print"/>
          <a:stretch>
            <a:fillRect/>
          </a:stretch>
        </p:blipFill>
        <p:spPr>
          <a:xfrm>
            <a:off x="5724128" y="1988840"/>
            <a:ext cx="3171825" cy="2385187"/>
          </a:xfrm>
          <a:prstGeom prst="rect">
            <a:avLst/>
          </a:prstGeom>
        </p:spPr>
      </p:pic>
      <p:pic>
        <p:nvPicPr>
          <p:cNvPr id="37" name="Picture 36" descr="Pesq.jpg"/>
          <p:cNvPicPr>
            <a:picLocks noChangeAspect="1"/>
          </p:cNvPicPr>
          <p:nvPr/>
        </p:nvPicPr>
        <p:blipFill>
          <a:blip r:embed="rId6" cstate="print"/>
          <a:stretch>
            <a:fillRect/>
          </a:stretch>
        </p:blipFill>
        <p:spPr>
          <a:xfrm>
            <a:off x="5951020" y="2348880"/>
            <a:ext cx="2949611" cy="1872208"/>
          </a:xfrm>
          <a:prstGeom prst="rect">
            <a:avLst/>
          </a:prstGeom>
        </p:spPr>
      </p:pic>
      <p:pic>
        <p:nvPicPr>
          <p:cNvPr id="38" name="Picture 2" descr="C:\Users\Dfecowicz\Pictures\presentation for Anton\fax_image.jpg"/>
          <p:cNvPicPr>
            <a:picLocks noChangeAspect="1" noChangeArrowheads="1"/>
          </p:cNvPicPr>
          <p:nvPr/>
        </p:nvPicPr>
        <p:blipFill>
          <a:blip r:embed="rId7" cstate="print"/>
          <a:srcRect/>
          <a:stretch>
            <a:fillRect/>
          </a:stretch>
        </p:blipFill>
        <p:spPr bwMode="auto">
          <a:xfrm>
            <a:off x="6084168" y="3068960"/>
            <a:ext cx="2249488" cy="22955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a:blip r:embed="rId2" cstate="print"/>
          <a:stretch>
            <a:fillRect/>
          </a:stretch>
        </p:blipFill>
        <p:spPr>
          <a:xfrm>
            <a:off x="0" y="0"/>
            <a:ext cx="566039" cy="566039"/>
          </a:xfrm>
          <a:prstGeom prst="rect">
            <a:avLst/>
          </a:prstGeom>
        </p:spPr>
      </p:pic>
      <p:sp>
        <p:nvSpPr>
          <p:cNvPr id="5" name="TextBox 4"/>
          <p:cNvSpPr txBox="1"/>
          <p:nvPr/>
        </p:nvSpPr>
        <p:spPr>
          <a:xfrm>
            <a:off x="611560" y="0"/>
            <a:ext cx="2232248" cy="523220"/>
          </a:xfrm>
          <a:prstGeom prst="rect">
            <a:avLst/>
          </a:prstGeom>
          <a:noFill/>
        </p:spPr>
        <p:txBody>
          <a:bodyPr wrap="square" rtlCol="0">
            <a:spAutoFit/>
          </a:bodyPr>
          <a:lstStyle/>
          <a:p>
            <a:r>
              <a:rPr lang="en-GB" sz="2800" b="1" dirty="0" smtClean="0">
                <a:latin typeface="Arial" pitchFamily="34" charset="0"/>
                <a:cs typeface="Arial" pitchFamily="34" charset="0"/>
              </a:rPr>
              <a:t>arcatech</a:t>
            </a:r>
            <a:endParaRPr lang="en-GB" sz="2800" b="1" dirty="0">
              <a:latin typeface="Arial" pitchFamily="34" charset="0"/>
              <a:cs typeface="Arial" pitchFamily="34" charset="0"/>
            </a:endParaRPr>
          </a:p>
        </p:txBody>
      </p:sp>
      <p:sp>
        <p:nvSpPr>
          <p:cNvPr id="6" name="TextBox 5"/>
          <p:cNvSpPr txBox="1"/>
          <p:nvPr/>
        </p:nvSpPr>
        <p:spPr>
          <a:xfrm>
            <a:off x="651598" y="416230"/>
            <a:ext cx="1872208" cy="230832"/>
          </a:xfrm>
          <a:prstGeom prst="rect">
            <a:avLst/>
          </a:prstGeom>
          <a:noFill/>
        </p:spPr>
        <p:txBody>
          <a:bodyPr wrap="square" rtlCol="0">
            <a:spAutoFit/>
          </a:bodyPr>
          <a:lstStyle/>
          <a:p>
            <a:r>
              <a:rPr lang="en-GB" sz="900" b="1" dirty="0" smtClean="0"/>
              <a:t>…testing tomorrows telecoms</a:t>
            </a:r>
            <a:endParaRPr lang="en-GB" sz="900" b="1" dirty="0"/>
          </a:p>
        </p:txBody>
      </p:sp>
      <p:pic>
        <p:nvPicPr>
          <p:cNvPr id="7" name="Picture 6" descr="bg_reflect.png"/>
          <p:cNvPicPr>
            <a:picLocks noChangeAspect="1"/>
          </p:cNvPicPr>
          <p:nvPr/>
        </p:nvPicPr>
        <p:blipFill>
          <a:blip r:embed="rId3" cstate="print"/>
          <a:stretch>
            <a:fillRect/>
          </a:stretch>
        </p:blipFill>
        <p:spPr>
          <a:xfrm>
            <a:off x="0" y="5993904"/>
            <a:ext cx="9144000" cy="864096"/>
          </a:xfrm>
          <a:prstGeom prst="rect">
            <a:avLst/>
          </a:prstGeom>
        </p:spPr>
      </p:pic>
      <p:sp>
        <p:nvSpPr>
          <p:cNvPr id="8" name="Rectangle 7"/>
          <p:cNvSpPr/>
          <p:nvPr/>
        </p:nvSpPr>
        <p:spPr>
          <a:xfrm>
            <a:off x="683568" y="1700808"/>
            <a:ext cx="7704856" cy="3108543"/>
          </a:xfrm>
          <a:prstGeom prst="rect">
            <a:avLst/>
          </a:prstGeom>
        </p:spPr>
        <p:txBody>
          <a:bodyPr wrap="square">
            <a:spAutoFit/>
          </a:bodyPr>
          <a:lstStyle/>
          <a:p>
            <a:pPr algn="ctr"/>
            <a:r>
              <a:rPr lang="en-GB" sz="2800" b="1" dirty="0" smtClean="0">
                <a:solidFill>
                  <a:srgbClr val="C00000"/>
                </a:solidFill>
                <a:latin typeface="Cordia New" pitchFamily="34" charset="-34"/>
                <a:cs typeface="Cordia New" pitchFamily="34" charset="-34"/>
              </a:rPr>
              <a:t>Thank You </a:t>
            </a:r>
          </a:p>
          <a:p>
            <a:endParaRPr lang="en-GB" sz="2800" b="1" dirty="0" smtClean="0">
              <a:solidFill>
                <a:srgbClr val="C00000"/>
              </a:solidFill>
              <a:latin typeface="Cordia New" pitchFamily="34" charset="-34"/>
              <a:cs typeface="Cordia New" pitchFamily="34" charset="-34"/>
            </a:endParaRPr>
          </a:p>
          <a:p>
            <a:pPr marL="457200" indent="-457200" algn="ctr"/>
            <a:r>
              <a:rPr lang="en-GB" sz="2800" b="1" dirty="0" err="1" smtClean="0">
                <a:latin typeface="Cordia New" pitchFamily="34" charset="-34"/>
                <a:cs typeface="Cordia New" pitchFamily="34" charset="-34"/>
              </a:rPr>
              <a:t>Arctech</a:t>
            </a:r>
            <a:r>
              <a:rPr lang="en-GB" sz="2800" b="1" dirty="0" smtClean="0">
                <a:latin typeface="Cordia New" pitchFamily="34" charset="-34"/>
                <a:cs typeface="Cordia New" pitchFamily="34" charset="-34"/>
              </a:rPr>
              <a:t> Ltd</a:t>
            </a:r>
          </a:p>
          <a:p>
            <a:pPr marL="457200" indent="-457200" algn="ctr"/>
            <a:r>
              <a:rPr lang="en-GB" sz="2800" b="1" dirty="0" smtClean="0">
                <a:latin typeface="Cordia New" pitchFamily="34" charset="-34"/>
                <a:cs typeface="Cordia New" pitchFamily="34" charset="-34"/>
              </a:rPr>
              <a:t>www.arcatech.com </a:t>
            </a:r>
          </a:p>
          <a:p>
            <a:pPr marL="457200" indent="-457200" algn="ctr"/>
            <a:r>
              <a:rPr lang="en-GB" sz="2800" b="1" dirty="0" err="1" smtClean="0">
                <a:latin typeface="Cordia New" pitchFamily="34" charset="-34"/>
                <a:cs typeface="Cordia New" pitchFamily="34" charset="-34"/>
              </a:rPr>
              <a:t>arca@arcatech.com</a:t>
            </a:r>
            <a:r>
              <a:rPr lang="en-GB" sz="2800" b="1" dirty="0" smtClean="0">
                <a:latin typeface="Cordia New" pitchFamily="34" charset="-34"/>
                <a:cs typeface="Cordia New" pitchFamily="34" charset="-34"/>
              </a:rPr>
              <a:t> </a:t>
            </a:r>
          </a:p>
          <a:p>
            <a:pPr marL="457200" indent="-457200" algn="ctr"/>
            <a:r>
              <a:rPr lang="en-GB" sz="2800" b="1" dirty="0" smtClean="0">
                <a:latin typeface="Cordia New" pitchFamily="34" charset="-34"/>
                <a:cs typeface="Cordia New" pitchFamily="34" charset="-34"/>
              </a:rPr>
              <a:t>+44 (0) 2892 677204</a:t>
            </a:r>
          </a:p>
          <a:p>
            <a:pPr marL="457200" indent="-457200">
              <a:buAutoNum type="arabicPeriod"/>
            </a:pPr>
            <a:endParaRPr lang="en-GB" sz="2800" b="1" dirty="0" smtClean="0">
              <a:solidFill>
                <a:srgbClr val="C00000"/>
              </a:solidFill>
              <a:latin typeface="Cordia New" pitchFamily="34" charset="-34"/>
              <a:cs typeface="Cordia New" pitchFamily="34" charset="-34"/>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a:blip r:embed="rId2" cstate="print"/>
          <a:stretch>
            <a:fillRect/>
          </a:stretch>
        </p:blipFill>
        <p:spPr>
          <a:xfrm>
            <a:off x="0" y="0"/>
            <a:ext cx="566039" cy="566039"/>
          </a:xfrm>
          <a:prstGeom prst="rect">
            <a:avLst/>
          </a:prstGeom>
        </p:spPr>
      </p:pic>
      <p:sp>
        <p:nvSpPr>
          <p:cNvPr id="5" name="TextBox 4"/>
          <p:cNvSpPr txBox="1"/>
          <p:nvPr/>
        </p:nvSpPr>
        <p:spPr>
          <a:xfrm>
            <a:off x="611560" y="0"/>
            <a:ext cx="2232248" cy="523220"/>
          </a:xfrm>
          <a:prstGeom prst="rect">
            <a:avLst/>
          </a:prstGeom>
          <a:noFill/>
        </p:spPr>
        <p:txBody>
          <a:bodyPr wrap="square" rtlCol="0">
            <a:spAutoFit/>
          </a:bodyPr>
          <a:lstStyle/>
          <a:p>
            <a:r>
              <a:rPr lang="en-GB" sz="2800" b="1" dirty="0" smtClean="0">
                <a:latin typeface="Arial" pitchFamily="34" charset="0"/>
                <a:cs typeface="Arial" pitchFamily="34" charset="0"/>
              </a:rPr>
              <a:t>arcatech</a:t>
            </a:r>
            <a:endParaRPr lang="en-GB" sz="2800" b="1" dirty="0">
              <a:latin typeface="Arial" pitchFamily="34" charset="0"/>
              <a:cs typeface="Arial" pitchFamily="34" charset="0"/>
            </a:endParaRPr>
          </a:p>
        </p:txBody>
      </p:sp>
      <p:sp>
        <p:nvSpPr>
          <p:cNvPr id="6" name="TextBox 5"/>
          <p:cNvSpPr txBox="1"/>
          <p:nvPr/>
        </p:nvSpPr>
        <p:spPr>
          <a:xfrm>
            <a:off x="651598" y="416230"/>
            <a:ext cx="1872208" cy="230832"/>
          </a:xfrm>
          <a:prstGeom prst="rect">
            <a:avLst/>
          </a:prstGeom>
          <a:noFill/>
        </p:spPr>
        <p:txBody>
          <a:bodyPr wrap="square" rtlCol="0">
            <a:spAutoFit/>
          </a:bodyPr>
          <a:lstStyle/>
          <a:p>
            <a:r>
              <a:rPr lang="en-GB" sz="900" b="1" dirty="0" smtClean="0"/>
              <a:t>…testing tomorrows telecoms</a:t>
            </a:r>
            <a:endParaRPr lang="en-GB" sz="900" b="1" dirty="0"/>
          </a:p>
        </p:txBody>
      </p:sp>
      <p:pic>
        <p:nvPicPr>
          <p:cNvPr id="7" name="Picture 6" descr="terry.jpg"/>
          <p:cNvPicPr>
            <a:picLocks noChangeAspect="1"/>
          </p:cNvPicPr>
          <p:nvPr/>
        </p:nvPicPr>
        <p:blipFill>
          <a:blip r:embed="rId3" cstate="print"/>
          <a:stretch>
            <a:fillRect/>
          </a:stretch>
        </p:blipFill>
        <p:spPr>
          <a:xfrm>
            <a:off x="6444208" y="2060848"/>
            <a:ext cx="1711575" cy="2088232"/>
          </a:xfrm>
          <a:prstGeom prst="rect">
            <a:avLst/>
          </a:prstGeom>
        </p:spPr>
      </p:pic>
      <p:sp>
        <p:nvSpPr>
          <p:cNvPr id="8" name="TextBox 7"/>
          <p:cNvSpPr txBox="1"/>
          <p:nvPr/>
        </p:nvSpPr>
        <p:spPr>
          <a:xfrm>
            <a:off x="0" y="1148551"/>
            <a:ext cx="5436096" cy="646331"/>
          </a:xfrm>
          <a:prstGeom prst="rect">
            <a:avLst/>
          </a:prstGeom>
          <a:noFill/>
        </p:spPr>
        <p:txBody>
          <a:bodyPr wrap="square" rtlCol="0">
            <a:spAutoFit/>
          </a:bodyPr>
          <a:lstStyle/>
          <a:p>
            <a:pPr algn="ctr"/>
            <a:r>
              <a:rPr lang="en-GB" sz="3600" b="1" dirty="0" smtClean="0">
                <a:solidFill>
                  <a:srgbClr val="C00000"/>
                </a:solidFill>
                <a:latin typeface="Cordia New" pitchFamily="34" charset="-34"/>
                <a:cs typeface="Cordia New" pitchFamily="34" charset="-34"/>
              </a:rPr>
              <a:t>Emutel Harmony applications</a:t>
            </a:r>
          </a:p>
        </p:txBody>
      </p:sp>
      <p:sp>
        <p:nvSpPr>
          <p:cNvPr id="9" name="TextBox 8"/>
          <p:cNvSpPr txBox="1"/>
          <p:nvPr/>
        </p:nvSpPr>
        <p:spPr>
          <a:xfrm>
            <a:off x="971600" y="2715766"/>
            <a:ext cx="3312368" cy="1323439"/>
          </a:xfrm>
          <a:prstGeom prst="rect">
            <a:avLst/>
          </a:prstGeom>
          <a:noFill/>
        </p:spPr>
        <p:txBody>
          <a:bodyPr wrap="square" rtlCol="0">
            <a:spAutoFit/>
          </a:bodyPr>
          <a:lstStyle/>
          <a:p>
            <a:pPr algn="ctr"/>
            <a:r>
              <a:rPr lang="en-GB" sz="3200" b="1" dirty="0" smtClean="0">
                <a:latin typeface="Cordia New" pitchFamily="34" charset="-34"/>
                <a:cs typeface="Cordia New" pitchFamily="34" charset="-34"/>
              </a:rPr>
              <a:t>Terry Simpson</a:t>
            </a:r>
          </a:p>
          <a:p>
            <a:pPr algn="ctr"/>
            <a:r>
              <a:rPr lang="en-GB" sz="2400" b="1" dirty="0" smtClean="0">
                <a:latin typeface="Cordia New" pitchFamily="34" charset="-34"/>
                <a:cs typeface="Cordia New" pitchFamily="34" charset="-34"/>
              </a:rPr>
              <a:t>CEO of arcatech Ltd</a:t>
            </a:r>
          </a:p>
          <a:p>
            <a:pPr algn="ctr"/>
            <a:r>
              <a:rPr lang="en-GB" sz="2400" dirty="0" smtClean="0">
                <a:latin typeface="Cordia New" pitchFamily="34" charset="-34"/>
                <a:cs typeface="Cordia New" pitchFamily="34" charset="-34"/>
              </a:rPr>
              <a:t>E: </a:t>
            </a:r>
            <a:r>
              <a:rPr lang="en-GB" sz="2400" dirty="0" err="1" smtClean="0">
                <a:latin typeface="Cordia New" pitchFamily="34" charset="-34"/>
                <a:cs typeface="Cordia New" pitchFamily="34" charset="-34"/>
              </a:rPr>
              <a:t>tsimpson@arcatech.com</a:t>
            </a:r>
            <a:endParaRPr lang="en-GB" sz="2400" dirty="0">
              <a:latin typeface="Cordia New" pitchFamily="34" charset="-34"/>
              <a:cs typeface="Cordia New" pitchFamily="34" charset="-34"/>
            </a:endParaRPr>
          </a:p>
        </p:txBody>
      </p:sp>
      <p:pic>
        <p:nvPicPr>
          <p:cNvPr id="10" name="Picture 9" descr="bg_reflect.png"/>
          <p:cNvPicPr>
            <a:picLocks noChangeAspect="1"/>
          </p:cNvPicPr>
          <p:nvPr/>
        </p:nvPicPr>
        <p:blipFill>
          <a:blip r:embed="rId4" cstate="print"/>
          <a:stretch>
            <a:fillRect/>
          </a:stretch>
        </p:blipFill>
        <p:spPr>
          <a:xfrm>
            <a:off x="0" y="5993904"/>
            <a:ext cx="9144000" cy="86409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a:blip r:embed="rId2" cstate="print"/>
          <a:stretch>
            <a:fillRect/>
          </a:stretch>
        </p:blipFill>
        <p:spPr>
          <a:xfrm>
            <a:off x="0" y="0"/>
            <a:ext cx="566039" cy="566039"/>
          </a:xfrm>
          <a:prstGeom prst="rect">
            <a:avLst/>
          </a:prstGeom>
        </p:spPr>
      </p:pic>
      <p:sp>
        <p:nvSpPr>
          <p:cNvPr id="5" name="TextBox 4"/>
          <p:cNvSpPr txBox="1"/>
          <p:nvPr/>
        </p:nvSpPr>
        <p:spPr>
          <a:xfrm>
            <a:off x="611560" y="0"/>
            <a:ext cx="2232248" cy="523220"/>
          </a:xfrm>
          <a:prstGeom prst="rect">
            <a:avLst/>
          </a:prstGeom>
          <a:noFill/>
        </p:spPr>
        <p:txBody>
          <a:bodyPr wrap="square" rtlCol="0">
            <a:spAutoFit/>
          </a:bodyPr>
          <a:lstStyle/>
          <a:p>
            <a:r>
              <a:rPr lang="en-GB" sz="2800" b="1" dirty="0" smtClean="0">
                <a:latin typeface="Arial" pitchFamily="34" charset="0"/>
                <a:cs typeface="Arial" pitchFamily="34" charset="0"/>
              </a:rPr>
              <a:t>arcatech</a:t>
            </a:r>
            <a:endParaRPr lang="en-GB" sz="2800" b="1" dirty="0">
              <a:latin typeface="Arial" pitchFamily="34" charset="0"/>
              <a:cs typeface="Arial" pitchFamily="34" charset="0"/>
            </a:endParaRPr>
          </a:p>
        </p:txBody>
      </p:sp>
      <p:sp>
        <p:nvSpPr>
          <p:cNvPr id="6" name="TextBox 5"/>
          <p:cNvSpPr txBox="1"/>
          <p:nvPr/>
        </p:nvSpPr>
        <p:spPr>
          <a:xfrm>
            <a:off x="651598" y="416230"/>
            <a:ext cx="1872208" cy="230832"/>
          </a:xfrm>
          <a:prstGeom prst="rect">
            <a:avLst/>
          </a:prstGeom>
          <a:noFill/>
        </p:spPr>
        <p:txBody>
          <a:bodyPr wrap="square" rtlCol="0">
            <a:spAutoFit/>
          </a:bodyPr>
          <a:lstStyle/>
          <a:p>
            <a:r>
              <a:rPr lang="en-GB" sz="900" b="1" dirty="0" smtClean="0"/>
              <a:t>…testing tomorrows telecoms</a:t>
            </a:r>
            <a:endParaRPr lang="en-GB" sz="900" b="1" dirty="0"/>
          </a:p>
        </p:txBody>
      </p:sp>
      <p:pic>
        <p:nvPicPr>
          <p:cNvPr id="7" name="Picture 6" descr="bg_reflect.png"/>
          <p:cNvPicPr>
            <a:picLocks noChangeAspect="1"/>
          </p:cNvPicPr>
          <p:nvPr/>
        </p:nvPicPr>
        <p:blipFill>
          <a:blip r:embed="rId3" cstate="print"/>
          <a:stretch>
            <a:fillRect/>
          </a:stretch>
        </p:blipFill>
        <p:spPr>
          <a:xfrm>
            <a:off x="0" y="5993904"/>
            <a:ext cx="9144000" cy="864096"/>
          </a:xfrm>
          <a:prstGeom prst="rect">
            <a:avLst/>
          </a:prstGeom>
        </p:spPr>
      </p:pic>
      <p:sp>
        <p:nvSpPr>
          <p:cNvPr id="8" name="Rectangle 7"/>
          <p:cNvSpPr/>
          <p:nvPr/>
        </p:nvSpPr>
        <p:spPr>
          <a:xfrm>
            <a:off x="683568" y="982469"/>
            <a:ext cx="4968552" cy="3293209"/>
          </a:xfrm>
          <a:prstGeom prst="rect">
            <a:avLst/>
          </a:prstGeom>
        </p:spPr>
        <p:txBody>
          <a:bodyPr wrap="square">
            <a:spAutoFit/>
          </a:bodyPr>
          <a:lstStyle/>
          <a:p>
            <a:pPr marL="514350" indent="-514350"/>
            <a:r>
              <a:rPr lang="en-GB" sz="2800" b="1" dirty="0" smtClean="0">
                <a:solidFill>
                  <a:srgbClr val="C00000"/>
                </a:solidFill>
                <a:latin typeface="Cordia New" pitchFamily="34" charset="-34"/>
                <a:cs typeface="Cordia New" pitchFamily="34" charset="-34"/>
              </a:rPr>
              <a:t>2. Introduction to Arcatech</a:t>
            </a:r>
          </a:p>
          <a:p>
            <a:pPr marL="457200" indent="-457200">
              <a:buAutoNum type="arabicPeriod"/>
            </a:pPr>
            <a:endParaRPr lang="en-GB" sz="2000" b="1" dirty="0" smtClean="0">
              <a:latin typeface="Cordia New" pitchFamily="34" charset="-34"/>
              <a:cs typeface="Cordia New" pitchFamily="34" charset="-34"/>
            </a:endParaRPr>
          </a:p>
          <a:p>
            <a:pPr marL="457200" indent="-457200"/>
            <a:r>
              <a:rPr lang="en-GB" sz="2000" b="1" dirty="0" smtClean="0">
                <a:latin typeface="Cordia New" pitchFamily="34" charset="-34"/>
                <a:cs typeface="Cordia New" pitchFamily="34" charset="-34"/>
              </a:rPr>
              <a:t>Located in UK / Northern Ireland</a:t>
            </a:r>
          </a:p>
          <a:p>
            <a:pPr marL="457200" indent="-457200"/>
            <a:endParaRPr lang="en-GB" sz="2000" b="1" dirty="0" smtClean="0">
              <a:latin typeface="Cordia New" pitchFamily="34" charset="-34"/>
              <a:cs typeface="Cordia New" pitchFamily="34" charset="-34"/>
            </a:endParaRPr>
          </a:p>
          <a:p>
            <a:pPr marL="457200" indent="-457200"/>
            <a:r>
              <a:rPr lang="en-GB" sz="2000" b="1" dirty="0" smtClean="0">
                <a:latin typeface="Cordia New" pitchFamily="34" charset="-34"/>
                <a:cs typeface="Cordia New" pitchFamily="34" charset="-34"/>
              </a:rPr>
              <a:t>Design, manufacture and support telecom testing equipment</a:t>
            </a:r>
          </a:p>
          <a:p>
            <a:pPr marL="457200" indent="-457200"/>
            <a:endParaRPr lang="en-GB" sz="2000" b="1" dirty="0" smtClean="0">
              <a:latin typeface="Cordia New" pitchFamily="34" charset="-34"/>
              <a:cs typeface="Cordia New" pitchFamily="34" charset="-34"/>
            </a:endParaRPr>
          </a:p>
          <a:p>
            <a:pPr marL="457200" indent="-457200"/>
            <a:r>
              <a:rPr lang="en-GB" sz="2000" b="1" dirty="0" err="1" smtClean="0">
                <a:latin typeface="Cordia New" pitchFamily="34" charset="-34"/>
                <a:cs typeface="Cordia New" pitchFamily="34" charset="-34"/>
              </a:rPr>
              <a:t>Arcatech’s</a:t>
            </a:r>
            <a:r>
              <a:rPr lang="en-GB" sz="2000" b="1" dirty="0" smtClean="0">
                <a:latin typeface="Cordia New" pitchFamily="34" charset="-34"/>
                <a:cs typeface="Cordia New" pitchFamily="34" charset="-34"/>
              </a:rPr>
              <a:t> products have been providing test solutions for over</a:t>
            </a:r>
          </a:p>
          <a:p>
            <a:pPr marL="457200" indent="-457200"/>
            <a:r>
              <a:rPr lang="en-GB" sz="2000" b="1" dirty="0" smtClean="0">
                <a:latin typeface="Cordia New" pitchFamily="34" charset="-34"/>
                <a:cs typeface="Cordia New" pitchFamily="34" charset="-34"/>
              </a:rPr>
              <a:t>20 years</a:t>
            </a:r>
          </a:p>
          <a:p>
            <a:pPr marL="457200" indent="-457200"/>
            <a:endParaRPr lang="en-GB" sz="2000" b="1" dirty="0" smtClean="0">
              <a:latin typeface="Cordia New" pitchFamily="34" charset="-34"/>
              <a:cs typeface="Cordia New" pitchFamily="34" charset="-34"/>
            </a:endParaRPr>
          </a:p>
          <a:p>
            <a:pPr marL="457200" indent="-457200"/>
            <a:endParaRPr lang="en-GB" sz="2000" b="1" dirty="0">
              <a:latin typeface="Cordia New" pitchFamily="34" charset="-34"/>
              <a:cs typeface="Cordia New" pitchFamily="34" charset="-34"/>
            </a:endParaRPr>
          </a:p>
        </p:txBody>
      </p:sp>
      <p:pic>
        <p:nvPicPr>
          <p:cNvPr id="11" name="Picture 3"/>
          <p:cNvPicPr>
            <a:picLocks noChangeAspect="1" noChangeArrowheads="1"/>
          </p:cNvPicPr>
          <p:nvPr/>
        </p:nvPicPr>
        <p:blipFill>
          <a:blip r:embed="rId4" cstate="print"/>
          <a:srcRect/>
          <a:stretch>
            <a:fillRect/>
          </a:stretch>
        </p:blipFill>
        <p:spPr bwMode="auto">
          <a:xfrm>
            <a:off x="5463400" y="692696"/>
            <a:ext cx="3253619" cy="4176464"/>
          </a:xfrm>
          <a:prstGeom prst="rect">
            <a:avLst/>
          </a:prstGeom>
          <a:noFill/>
          <a:ln w="9525">
            <a:noFill/>
            <a:miter lim="800000"/>
            <a:headEnd/>
            <a:tailEnd/>
          </a:ln>
        </p:spPr>
      </p:pic>
      <p:sp>
        <p:nvSpPr>
          <p:cNvPr id="12" name="Right Arrow 11"/>
          <p:cNvSpPr/>
          <p:nvPr/>
        </p:nvSpPr>
        <p:spPr>
          <a:xfrm rot="2702046">
            <a:off x="5542218" y="1935837"/>
            <a:ext cx="1391983" cy="413266"/>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050" dirty="0" smtClean="0">
                <a:solidFill>
                  <a:srgbClr val="DB0000"/>
                </a:solidFill>
              </a:rPr>
              <a:t>arcatech</a:t>
            </a:r>
            <a:endParaRPr lang="en-GB" sz="1050" dirty="0">
              <a:solidFill>
                <a:srgbClr val="DB0000"/>
              </a:solidFill>
            </a:endParaRPr>
          </a:p>
        </p:txBody>
      </p:sp>
      <p:sp>
        <p:nvSpPr>
          <p:cNvPr id="13" name="Oval 12"/>
          <p:cNvSpPr/>
          <p:nvPr/>
        </p:nvSpPr>
        <p:spPr>
          <a:xfrm>
            <a:off x="6732240" y="2636912"/>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a:blip r:embed="rId2" cstate="print"/>
          <a:stretch>
            <a:fillRect/>
          </a:stretch>
        </p:blipFill>
        <p:spPr>
          <a:xfrm>
            <a:off x="0" y="0"/>
            <a:ext cx="566039" cy="566039"/>
          </a:xfrm>
          <a:prstGeom prst="rect">
            <a:avLst/>
          </a:prstGeom>
        </p:spPr>
      </p:pic>
      <p:sp>
        <p:nvSpPr>
          <p:cNvPr id="5" name="TextBox 4"/>
          <p:cNvSpPr txBox="1"/>
          <p:nvPr/>
        </p:nvSpPr>
        <p:spPr>
          <a:xfrm>
            <a:off x="611560" y="0"/>
            <a:ext cx="2232248" cy="523220"/>
          </a:xfrm>
          <a:prstGeom prst="rect">
            <a:avLst/>
          </a:prstGeom>
          <a:noFill/>
        </p:spPr>
        <p:txBody>
          <a:bodyPr wrap="square" rtlCol="0">
            <a:spAutoFit/>
          </a:bodyPr>
          <a:lstStyle/>
          <a:p>
            <a:r>
              <a:rPr lang="en-GB" sz="2800" b="1" dirty="0" smtClean="0">
                <a:latin typeface="Arial" pitchFamily="34" charset="0"/>
                <a:cs typeface="Arial" pitchFamily="34" charset="0"/>
              </a:rPr>
              <a:t>arcatech</a:t>
            </a:r>
            <a:endParaRPr lang="en-GB" sz="2800" b="1" dirty="0">
              <a:latin typeface="Arial" pitchFamily="34" charset="0"/>
              <a:cs typeface="Arial" pitchFamily="34" charset="0"/>
            </a:endParaRPr>
          </a:p>
        </p:txBody>
      </p:sp>
      <p:sp>
        <p:nvSpPr>
          <p:cNvPr id="6" name="TextBox 5"/>
          <p:cNvSpPr txBox="1"/>
          <p:nvPr/>
        </p:nvSpPr>
        <p:spPr>
          <a:xfrm>
            <a:off x="651598" y="416230"/>
            <a:ext cx="1872208" cy="230832"/>
          </a:xfrm>
          <a:prstGeom prst="rect">
            <a:avLst/>
          </a:prstGeom>
          <a:noFill/>
        </p:spPr>
        <p:txBody>
          <a:bodyPr wrap="square" rtlCol="0">
            <a:spAutoFit/>
          </a:bodyPr>
          <a:lstStyle/>
          <a:p>
            <a:r>
              <a:rPr lang="en-GB" sz="900" b="1" dirty="0" smtClean="0"/>
              <a:t>…testing tomorrows telecoms</a:t>
            </a:r>
            <a:endParaRPr lang="en-GB" sz="900" b="1" dirty="0"/>
          </a:p>
        </p:txBody>
      </p:sp>
      <p:pic>
        <p:nvPicPr>
          <p:cNvPr id="7" name="Picture 6" descr="bg_reflect.png"/>
          <p:cNvPicPr>
            <a:picLocks noChangeAspect="1"/>
          </p:cNvPicPr>
          <p:nvPr/>
        </p:nvPicPr>
        <p:blipFill>
          <a:blip r:embed="rId3" cstate="print"/>
          <a:stretch>
            <a:fillRect/>
          </a:stretch>
        </p:blipFill>
        <p:spPr>
          <a:xfrm>
            <a:off x="0" y="5993904"/>
            <a:ext cx="9144000" cy="864096"/>
          </a:xfrm>
          <a:prstGeom prst="rect">
            <a:avLst/>
          </a:prstGeom>
        </p:spPr>
      </p:pic>
      <p:sp>
        <p:nvSpPr>
          <p:cNvPr id="8" name="Rectangle 7"/>
          <p:cNvSpPr/>
          <p:nvPr/>
        </p:nvSpPr>
        <p:spPr>
          <a:xfrm>
            <a:off x="683568" y="982469"/>
            <a:ext cx="4572000" cy="523220"/>
          </a:xfrm>
          <a:prstGeom prst="rect">
            <a:avLst/>
          </a:prstGeom>
        </p:spPr>
        <p:txBody>
          <a:bodyPr>
            <a:spAutoFit/>
          </a:bodyPr>
          <a:lstStyle/>
          <a:p>
            <a:r>
              <a:rPr lang="en-GB" sz="2800" b="1" dirty="0" smtClean="0">
                <a:solidFill>
                  <a:srgbClr val="C00000"/>
                </a:solidFill>
                <a:latin typeface="Cordia New" pitchFamily="34" charset="-34"/>
                <a:cs typeface="Cordia New" pitchFamily="34" charset="-34"/>
              </a:rPr>
              <a:t>3. Current Harmony Product</a:t>
            </a:r>
          </a:p>
        </p:txBody>
      </p:sp>
      <p:pic>
        <p:nvPicPr>
          <p:cNvPr id="16" name="Picture 15" descr="4u_front copy.png"/>
          <p:cNvPicPr>
            <a:picLocks noChangeAspect="1"/>
          </p:cNvPicPr>
          <p:nvPr/>
        </p:nvPicPr>
        <p:blipFill>
          <a:blip r:embed="rId4" cstate="print"/>
          <a:stretch>
            <a:fillRect/>
          </a:stretch>
        </p:blipFill>
        <p:spPr>
          <a:xfrm>
            <a:off x="4720250" y="2320155"/>
            <a:ext cx="1362838" cy="1022128"/>
          </a:xfrm>
          <a:prstGeom prst="rect">
            <a:avLst/>
          </a:prstGeom>
          <a:ln>
            <a:noFill/>
          </a:ln>
          <a:effectLst>
            <a:outerShdw blurRad="190500" algn="tl" rotWithShape="0">
              <a:srgbClr val="000000">
                <a:alpha val="70000"/>
              </a:srgbClr>
            </a:outerShdw>
          </a:effectLst>
        </p:spPr>
      </p:pic>
      <p:pic>
        <p:nvPicPr>
          <p:cNvPr id="17" name="Picture 16" descr="2u_front copy.png"/>
          <p:cNvPicPr>
            <a:picLocks noChangeAspect="1"/>
          </p:cNvPicPr>
          <p:nvPr/>
        </p:nvPicPr>
        <p:blipFill>
          <a:blip r:embed="rId5" cstate="print"/>
          <a:stretch>
            <a:fillRect/>
          </a:stretch>
        </p:blipFill>
        <p:spPr>
          <a:xfrm>
            <a:off x="2416354" y="2482713"/>
            <a:ext cx="1362838" cy="1022128"/>
          </a:xfrm>
          <a:prstGeom prst="rect">
            <a:avLst/>
          </a:prstGeom>
          <a:ln>
            <a:noFill/>
          </a:ln>
          <a:effectLst>
            <a:outerShdw blurRad="190500" algn="tl" rotWithShape="0">
              <a:srgbClr val="000000">
                <a:alpha val="70000"/>
              </a:srgbClr>
            </a:outerShdw>
          </a:effectLst>
        </p:spPr>
      </p:pic>
      <p:pic>
        <p:nvPicPr>
          <p:cNvPr id="18" name="Picture 17" descr="8u_front copy.png"/>
          <p:cNvPicPr>
            <a:picLocks noChangeAspect="1"/>
          </p:cNvPicPr>
          <p:nvPr/>
        </p:nvPicPr>
        <p:blipFill>
          <a:blip r:embed="rId6" cstate="print"/>
          <a:stretch>
            <a:fillRect/>
          </a:stretch>
        </p:blipFill>
        <p:spPr>
          <a:xfrm>
            <a:off x="7092280" y="1867471"/>
            <a:ext cx="1799120" cy="1349339"/>
          </a:xfrm>
          <a:prstGeom prst="rect">
            <a:avLst/>
          </a:prstGeom>
          <a:ln>
            <a:noFill/>
          </a:ln>
          <a:effectLst>
            <a:outerShdw blurRad="190500" algn="tl" rotWithShape="0">
              <a:srgbClr val="000000">
                <a:alpha val="70000"/>
              </a:srgbClr>
            </a:outerShdw>
          </a:effectLst>
        </p:spPr>
      </p:pic>
      <p:sp>
        <p:nvSpPr>
          <p:cNvPr id="19" name="TextBox 18"/>
          <p:cNvSpPr txBox="1"/>
          <p:nvPr/>
        </p:nvSpPr>
        <p:spPr>
          <a:xfrm>
            <a:off x="6948264" y="3136900"/>
            <a:ext cx="2016224" cy="1938992"/>
          </a:xfrm>
          <a:prstGeom prst="rect">
            <a:avLst/>
          </a:prstGeom>
          <a:noFill/>
        </p:spPr>
        <p:txBody>
          <a:bodyPr wrap="square" rtlCol="0">
            <a:spAutoFit/>
          </a:bodyPr>
          <a:lstStyle/>
          <a:p>
            <a:r>
              <a:rPr lang="en-GB" sz="2400" b="1" dirty="0" err="1">
                <a:solidFill>
                  <a:srgbClr val="C00000"/>
                </a:solidFill>
                <a:latin typeface="Cordia New" pitchFamily="34" charset="-34"/>
                <a:cs typeface="Cordia New" pitchFamily="34" charset="-34"/>
              </a:rPr>
              <a:t>harmony|enterprise</a:t>
            </a:r>
            <a:endParaRPr lang="en-GB" sz="2400" b="1" dirty="0">
              <a:solidFill>
                <a:srgbClr val="C00000"/>
              </a:solidFill>
              <a:latin typeface="Cordia New" pitchFamily="34" charset="-34"/>
              <a:cs typeface="Cordia New" pitchFamily="34" charset="-34"/>
            </a:endParaRPr>
          </a:p>
          <a:p>
            <a:r>
              <a:rPr lang="en-GB" sz="2400" b="1" u="sng" dirty="0" smtClean="0">
                <a:latin typeface="Cordia New" pitchFamily="34" charset="-34"/>
                <a:cs typeface="Cordia New" pitchFamily="34" charset="-34"/>
              </a:rPr>
              <a:t>15 </a:t>
            </a:r>
            <a:r>
              <a:rPr lang="en-GB" sz="2400" b="1" u="sng" dirty="0">
                <a:latin typeface="Cordia New" pitchFamily="34" charset="-34"/>
                <a:cs typeface="Cordia New" pitchFamily="34" charset="-34"/>
              </a:rPr>
              <a:t>card system</a:t>
            </a:r>
          </a:p>
          <a:p>
            <a:r>
              <a:rPr lang="en-GB" sz="2400" b="1" dirty="0" smtClean="0">
                <a:latin typeface="Cordia New" pitchFamily="34" charset="-34"/>
                <a:cs typeface="Cordia New" pitchFamily="34" charset="-34"/>
              </a:rPr>
              <a:t>Network </a:t>
            </a:r>
            <a:r>
              <a:rPr lang="en-GB" sz="2400" b="1" dirty="0">
                <a:latin typeface="Cordia New" pitchFamily="34" charset="-34"/>
                <a:cs typeface="Cordia New" pitchFamily="34" charset="-34"/>
              </a:rPr>
              <a:t>Simulation</a:t>
            </a:r>
            <a:br>
              <a:rPr lang="en-GB" sz="2400" b="1" dirty="0">
                <a:latin typeface="Cordia New" pitchFamily="34" charset="-34"/>
                <a:cs typeface="Cordia New" pitchFamily="34" charset="-34"/>
              </a:rPr>
            </a:br>
            <a:r>
              <a:rPr lang="en-GB" sz="2400" b="1" dirty="0">
                <a:latin typeface="Cordia New" pitchFamily="34" charset="-34"/>
                <a:cs typeface="Cordia New" pitchFamily="34" charset="-34"/>
              </a:rPr>
              <a:t>Call Generation</a:t>
            </a:r>
            <a:br>
              <a:rPr lang="en-GB" sz="2400" b="1" dirty="0">
                <a:latin typeface="Cordia New" pitchFamily="34" charset="-34"/>
                <a:cs typeface="Cordia New" pitchFamily="34" charset="-34"/>
              </a:rPr>
            </a:br>
            <a:r>
              <a:rPr lang="en-GB" sz="2400" b="1" dirty="0">
                <a:latin typeface="Cordia New" pitchFamily="34" charset="-34"/>
                <a:cs typeface="Cordia New" pitchFamily="34" charset="-34"/>
              </a:rPr>
              <a:t>VoIP, ISDN, </a:t>
            </a:r>
            <a:r>
              <a:rPr lang="en-GB" sz="2400" b="1" dirty="0" smtClean="0">
                <a:latin typeface="Cordia New" pitchFamily="34" charset="-34"/>
                <a:cs typeface="Cordia New" pitchFamily="34" charset="-34"/>
              </a:rPr>
              <a:t>POTS</a:t>
            </a:r>
            <a:endParaRPr lang="en-GB" sz="2400" b="1" dirty="0">
              <a:latin typeface="Cordia New" pitchFamily="34" charset="-34"/>
              <a:cs typeface="Cordia New" pitchFamily="34" charset="-34"/>
            </a:endParaRPr>
          </a:p>
        </p:txBody>
      </p:sp>
      <p:sp>
        <p:nvSpPr>
          <p:cNvPr id="20" name="TextBox 19"/>
          <p:cNvSpPr txBox="1"/>
          <p:nvPr/>
        </p:nvSpPr>
        <p:spPr>
          <a:xfrm>
            <a:off x="4427984" y="3136900"/>
            <a:ext cx="2088232" cy="2308324"/>
          </a:xfrm>
          <a:prstGeom prst="rect">
            <a:avLst/>
          </a:prstGeom>
          <a:noFill/>
        </p:spPr>
        <p:txBody>
          <a:bodyPr wrap="square" rtlCol="0">
            <a:spAutoFit/>
          </a:bodyPr>
          <a:lstStyle/>
          <a:p>
            <a:r>
              <a:rPr lang="en-GB" sz="2400" b="1" dirty="0" err="1">
                <a:solidFill>
                  <a:srgbClr val="C00000"/>
                </a:solidFill>
                <a:latin typeface="Cordia New" pitchFamily="34" charset="-34"/>
                <a:cs typeface="Cordia New" pitchFamily="34" charset="-34"/>
              </a:rPr>
              <a:t>harmony|developer</a:t>
            </a:r>
            <a:endParaRPr lang="en-GB" sz="2400" b="1" dirty="0">
              <a:solidFill>
                <a:srgbClr val="C00000"/>
              </a:solidFill>
              <a:latin typeface="Cordia New" pitchFamily="34" charset="-34"/>
              <a:cs typeface="Cordia New" pitchFamily="34" charset="-34"/>
            </a:endParaRPr>
          </a:p>
          <a:p>
            <a:r>
              <a:rPr lang="en-GB" sz="2400" b="1" u="sng" dirty="0" smtClean="0">
                <a:latin typeface="Cordia New" pitchFamily="34" charset="-34"/>
                <a:cs typeface="Cordia New" pitchFamily="34" charset="-34"/>
              </a:rPr>
              <a:t> </a:t>
            </a:r>
            <a:r>
              <a:rPr lang="en-GB" sz="2400" b="1" u="sng" dirty="0">
                <a:latin typeface="Cordia New" pitchFamily="34" charset="-34"/>
                <a:cs typeface="Cordia New" pitchFamily="34" charset="-34"/>
              </a:rPr>
              <a:t>5 card system</a:t>
            </a:r>
          </a:p>
          <a:p>
            <a:r>
              <a:rPr lang="en-GB" sz="2400" b="1" dirty="0" smtClean="0">
                <a:latin typeface="Cordia New" pitchFamily="34" charset="-34"/>
                <a:cs typeface="Cordia New" pitchFamily="34" charset="-34"/>
              </a:rPr>
              <a:t>Network </a:t>
            </a:r>
            <a:r>
              <a:rPr lang="en-GB" sz="2400" b="1" dirty="0">
                <a:latin typeface="Cordia New" pitchFamily="34" charset="-34"/>
                <a:cs typeface="Cordia New" pitchFamily="34" charset="-34"/>
              </a:rPr>
              <a:t>Simulation</a:t>
            </a:r>
            <a:br>
              <a:rPr lang="en-GB" sz="2400" b="1" dirty="0">
                <a:latin typeface="Cordia New" pitchFamily="34" charset="-34"/>
                <a:cs typeface="Cordia New" pitchFamily="34" charset="-34"/>
              </a:rPr>
            </a:br>
            <a:r>
              <a:rPr lang="en-GB" sz="2400" b="1" dirty="0">
                <a:latin typeface="Cordia New" pitchFamily="34" charset="-34"/>
                <a:cs typeface="Cordia New" pitchFamily="34" charset="-34"/>
              </a:rPr>
              <a:t>Call Generation</a:t>
            </a:r>
            <a:br>
              <a:rPr lang="en-GB" sz="2400" b="1" dirty="0">
                <a:latin typeface="Cordia New" pitchFamily="34" charset="-34"/>
                <a:cs typeface="Cordia New" pitchFamily="34" charset="-34"/>
              </a:rPr>
            </a:br>
            <a:r>
              <a:rPr lang="en-GB" sz="2400" b="1" dirty="0">
                <a:latin typeface="Cordia New" pitchFamily="34" charset="-34"/>
                <a:cs typeface="Cordia New" pitchFamily="34" charset="-34"/>
              </a:rPr>
              <a:t>VoIP, ISDN, POTS</a:t>
            </a:r>
            <a:br>
              <a:rPr lang="en-GB" sz="2400" b="1" dirty="0">
                <a:latin typeface="Cordia New" pitchFamily="34" charset="-34"/>
                <a:cs typeface="Cordia New" pitchFamily="34" charset="-34"/>
              </a:rPr>
            </a:br>
            <a:endParaRPr lang="en-GB" sz="2400" b="1" dirty="0">
              <a:latin typeface="Cordia New" pitchFamily="34" charset="-34"/>
              <a:cs typeface="Cordia New" pitchFamily="34" charset="-34"/>
            </a:endParaRPr>
          </a:p>
        </p:txBody>
      </p:sp>
      <p:sp>
        <p:nvSpPr>
          <p:cNvPr id="21" name="TextBox 20"/>
          <p:cNvSpPr txBox="1"/>
          <p:nvPr/>
        </p:nvSpPr>
        <p:spPr>
          <a:xfrm>
            <a:off x="2123728" y="3235623"/>
            <a:ext cx="1943496" cy="1938992"/>
          </a:xfrm>
          <a:prstGeom prst="rect">
            <a:avLst/>
          </a:prstGeom>
          <a:noFill/>
        </p:spPr>
        <p:txBody>
          <a:bodyPr wrap="square" rtlCol="0">
            <a:spAutoFit/>
          </a:bodyPr>
          <a:lstStyle/>
          <a:p>
            <a:r>
              <a:rPr lang="en-GB" sz="2400" b="1" dirty="0" err="1">
                <a:solidFill>
                  <a:srgbClr val="C00000"/>
                </a:solidFill>
                <a:latin typeface="Cordia New" pitchFamily="34" charset="-34"/>
                <a:cs typeface="Cordia New" pitchFamily="34" charset="-34"/>
              </a:rPr>
              <a:t>harmony|compact</a:t>
            </a:r>
            <a:endParaRPr lang="en-GB" sz="2400" b="1" dirty="0">
              <a:solidFill>
                <a:srgbClr val="C00000"/>
              </a:solidFill>
              <a:latin typeface="Cordia New" pitchFamily="34" charset="-34"/>
              <a:cs typeface="Cordia New" pitchFamily="34" charset="-34"/>
            </a:endParaRPr>
          </a:p>
          <a:p>
            <a:r>
              <a:rPr lang="en-GB" sz="2400" b="1" u="sng" dirty="0" smtClean="0">
                <a:latin typeface="Cordia New" pitchFamily="34" charset="-34"/>
                <a:cs typeface="Cordia New" pitchFamily="34" charset="-34"/>
              </a:rPr>
              <a:t>1 </a:t>
            </a:r>
            <a:r>
              <a:rPr lang="en-GB" sz="2400" b="1" u="sng" dirty="0">
                <a:latin typeface="Cordia New" pitchFamily="34" charset="-34"/>
                <a:cs typeface="Cordia New" pitchFamily="34" charset="-34"/>
              </a:rPr>
              <a:t>card system</a:t>
            </a:r>
          </a:p>
          <a:p>
            <a:r>
              <a:rPr lang="en-GB" sz="2400" b="1" dirty="0" smtClean="0">
                <a:latin typeface="Cordia New" pitchFamily="34" charset="-34"/>
                <a:cs typeface="Cordia New" pitchFamily="34" charset="-34"/>
              </a:rPr>
              <a:t>Network </a:t>
            </a:r>
            <a:r>
              <a:rPr lang="en-GB" sz="2400" b="1" dirty="0">
                <a:latin typeface="Cordia New" pitchFamily="34" charset="-34"/>
                <a:cs typeface="Cordia New" pitchFamily="34" charset="-34"/>
              </a:rPr>
              <a:t>Simulation</a:t>
            </a:r>
            <a:br>
              <a:rPr lang="en-GB" sz="2400" b="1" dirty="0">
                <a:latin typeface="Cordia New" pitchFamily="34" charset="-34"/>
                <a:cs typeface="Cordia New" pitchFamily="34" charset="-34"/>
              </a:rPr>
            </a:br>
            <a:r>
              <a:rPr lang="en-GB" sz="2400" b="1" dirty="0">
                <a:latin typeface="Cordia New" pitchFamily="34" charset="-34"/>
                <a:cs typeface="Cordia New" pitchFamily="34" charset="-34"/>
              </a:rPr>
              <a:t>Call Generation</a:t>
            </a:r>
            <a:br>
              <a:rPr lang="en-GB" sz="2400" b="1" dirty="0">
                <a:latin typeface="Cordia New" pitchFamily="34" charset="-34"/>
                <a:cs typeface="Cordia New" pitchFamily="34" charset="-34"/>
              </a:rPr>
            </a:br>
            <a:r>
              <a:rPr lang="en-GB" sz="2400" b="1" dirty="0">
                <a:latin typeface="Cordia New" pitchFamily="34" charset="-34"/>
                <a:cs typeface="Cordia New" pitchFamily="34" charset="-34"/>
              </a:rPr>
              <a:t>VoIP, ISDN, POTS</a:t>
            </a:r>
          </a:p>
        </p:txBody>
      </p:sp>
      <p:pic>
        <p:nvPicPr>
          <p:cNvPr id="22" name="Picture 21" descr="2u_front copy.png"/>
          <p:cNvPicPr>
            <a:picLocks noChangeAspect="1"/>
          </p:cNvPicPr>
          <p:nvPr/>
        </p:nvPicPr>
        <p:blipFill>
          <a:blip r:embed="rId7" cstate="print"/>
          <a:stretch>
            <a:fillRect/>
          </a:stretch>
        </p:blipFill>
        <p:spPr>
          <a:xfrm>
            <a:off x="457503" y="2490036"/>
            <a:ext cx="1090161" cy="726773"/>
          </a:xfrm>
          <a:prstGeom prst="rect">
            <a:avLst/>
          </a:prstGeom>
          <a:ln>
            <a:noFill/>
          </a:ln>
          <a:effectLst>
            <a:outerShdw blurRad="190500" algn="tl" rotWithShape="0">
              <a:srgbClr val="000000">
                <a:alpha val="70000"/>
              </a:srgbClr>
            </a:outerShdw>
          </a:effectLst>
        </p:spPr>
      </p:pic>
      <p:sp>
        <p:nvSpPr>
          <p:cNvPr id="23" name="TextBox 22"/>
          <p:cNvSpPr txBox="1"/>
          <p:nvPr/>
        </p:nvSpPr>
        <p:spPr>
          <a:xfrm>
            <a:off x="395536" y="3235623"/>
            <a:ext cx="1584176" cy="1938992"/>
          </a:xfrm>
          <a:prstGeom prst="rect">
            <a:avLst/>
          </a:prstGeom>
          <a:noFill/>
        </p:spPr>
        <p:txBody>
          <a:bodyPr wrap="square" rtlCol="0">
            <a:spAutoFit/>
          </a:bodyPr>
          <a:lstStyle/>
          <a:p>
            <a:r>
              <a:rPr lang="en-GB" sz="2400" b="1" dirty="0" err="1">
                <a:solidFill>
                  <a:srgbClr val="C00000"/>
                </a:solidFill>
                <a:latin typeface="Cordia New" pitchFamily="34" charset="-34"/>
                <a:cs typeface="Cordia New" pitchFamily="34" charset="-34"/>
              </a:rPr>
              <a:t>soft|harmony</a:t>
            </a:r>
            <a:endParaRPr lang="en-GB" sz="2400" b="1" dirty="0">
              <a:solidFill>
                <a:srgbClr val="C00000"/>
              </a:solidFill>
              <a:latin typeface="Cordia New" pitchFamily="34" charset="-34"/>
              <a:cs typeface="Cordia New" pitchFamily="34" charset="-34"/>
            </a:endParaRPr>
          </a:p>
          <a:p>
            <a:r>
              <a:rPr lang="en-GB" sz="2400" b="1" dirty="0" smtClean="0">
                <a:latin typeface="Cordia New" pitchFamily="34" charset="-34"/>
                <a:cs typeface="Cordia New" pitchFamily="34" charset="-34"/>
              </a:rPr>
              <a:t>USB </a:t>
            </a:r>
            <a:r>
              <a:rPr lang="en-GB" sz="2400" b="1" dirty="0">
                <a:latin typeface="Cordia New" pitchFamily="34" charset="-34"/>
                <a:cs typeface="Cordia New" pitchFamily="34" charset="-34"/>
              </a:rPr>
              <a:t>dongle</a:t>
            </a:r>
          </a:p>
          <a:p>
            <a:r>
              <a:rPr lang="en-GB" sz="2400" b="1" dirty="0" smtClean="0">
                <a:latin typeface="Cordia New" pitchFamily="34" charset="-34"/>
                <a:cs typeface="Cordia New" pitchFamily="34" charset="-34"/>
              </a:rPr>
              <a:t>SIP </a:t>
            </a:r>
            <a:r>
              <a:rPr lang="en-GB" sz="2400" b="1" dirty="0">
                <a:latin typeface="Cordia New" pitchFamily="34" charset="-34"/>
                <a:cs typeface="Cordia New" pitchFamily="34" charset="-34"/>
              </a:rPr>
              <a:t>/ H.323 Bulk Call Generator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a:blip r:embed="rId2" cstate="print"/>
          <a:stretch>
            <a:fillRect/>
          </a:stretch>
        </p:blipFill>
        <p:spPr>
          <a:xfrm>
            <a:off x="0" y="0"/>
            <a:ext cx="566039" cy="566039"/>
          </a:xfrm>
          <a:prstGeom prst="rect">
            <a:avLst/>
          </a:prstGeom>
        </p:spPr>
      </p:pic>
      <p:sp>
        <p:nvSpPr>
          <p:cNvPr id="5" name="TextBox 4"/>
          <p:cNvSpPr txBox="1"/>
          <p:nvPr/>
        </p:nvSpPr>
        <p:spPr>
          <a:xfrm>
            <a:off x="611560" y="0"/>
            <a:ext cx="2232248" cy="523220"/>
          </a:xfrm>
          <a:prstGeom prst="rect">
            <a:avLst/>
          </a:prstGeom>
          <a:noFill/>
        </p:spPr>
        <p:txBody>
          <a:bodyPr wrap="square" rtlCol="0">
            <a:spAutoFit/>
          </a:bodyPr>
          <a:lstStyle/>
          <a:p>
            <a:r>
              <a:rPr lang="en-GB" sz="2800" b="1" dirty="0" smtClean="0">
                <a:latin typeface="Arial" pitchFamily="34" charset="0"/>
                <a:cs typeface="Arial" pitchFamily="34" charset="0"/>
              </a:rPr>
              <a:t>arcatech</a:t>
            </a:r>
            <a:endParaRPr lang="en-GB" sz="2800" b="1" dirty="0">
              <a:latin typeface="Arial" pitchFamily="34" charset="0"/>
              <a:cs typeface="Arial" pitchFamily="34" charset="0"/>
            </a:endParaRPr>
          </a:p>
        </p:txBody>
      </p:sp>
      <p:sp>
        <p:nvSpPr>
          <p:cNvPr id="6" name="TextBox 5"/>
          <p:cNvSpPr txBox="1"/>
          <p:nvPr/>
        </p:nvSpPr>
        <p:spPr>
          <a:xfrm>
            <a:off x="651598" y="416230"/>
            <a:ext cx="1872208" cy="230832"/>
          </a:xfrm>
          <a:prstGeom prst="rect">
            <a:avLst/>
          </a:prstGeom>
          <a:noFill/>
        </p:spPr>
        <p:txBody>
          <a:bodyPr wrap="square" rtlCol="0">
            <a:spAutoFit/>
          </a:bodyPr>
          <a:lstStyle/>
          <a:p>
            <a:r>
              <a:rPr lang="en-GB" sz="900" b="1" dirty="0" smtClean="0"/>
              <a:t>…testing tomorrows telecoms</a:t>
            </a:r>
            <a:endParaRPr lang="en-GB" sz="900" b="1" dirty="0"/>
          </a:p>
        </p:txBody>
      </p:sp>
      <p:pic>
        <p:nvPicPr>
          <p:cNvPr id="7" name="Picture 6" descr="bg_reflect.png"/>
          <p:cNvPicPr>
            <a:picLocks noChangeAspect="1"/>
          </p:cNvPicPr>
          <p:nvPr/>
        </p:nvPicPr>
        <p:blipFill>
          <a:blip r:embed="rId3" cstate="print"/>
          <a:stretch>
            <a:fillRect/>
          </a:stretch>
        </p:blipFill>
        <p:spPr>
          <a:xfrm>
            <a:off x="0" y="5993904"/>
            <a:ext cx="9144000" cy="864096"/>
          </a:xfrm>
          <a:prstGeom prst="rect">
            <a:avLst/>
          </a:prstGeom>
        </p:spPr>
      </p:pic>
      <p:sp>
        <p:nvSpPr>
          <p:cNvPr id="8" name="Rectangle 7"/>
          <p:cNvSpPr/>
          <p:nvPr/>
        </p:nvSpPr>
        <p:spPr>
          <a:xfrm>
            <a:off x="683568" y="982469"/>
            <a:ext cx="4572000" cy="523220"/>
          </a:xfrm>
          <a:prstGeom prst="rect">
            <a:avLst/>
          </a:prstGeom>
        </p:spPr>
        <p:txBody>
          <a:bodyPr>
            <a:spAutoFit/>
          </a:bodyPr>
          <a:lstStyle/>
          <a:p>
            <a:r>
              <a:rPr lang="en-GB" sz="2800" b="1" dirty="0" smtClean="0">
                <a:solidFill>
                  <a:srgbClr val="C00000"/>
                </a:solidFill>
                <a:latin typeface="Cordia New" pitchFamily="34" charset="-34"/>
                <a:cs typeface="Cordia New" pitchFamily="34" charset="-34"/>
              </a:rPr>
              <a:t>3. Current Harmony Product</a:t>
            </a:r>
          </a:p>
        </p:txBody>
      </p:sp>
      <p:sp>
        <p:nvSpPr>
          <p:cNvPr id="17" name="TextBox 16"/>
          <p:cNvSpPr txBox="1"/>
          <p:nvPr/>
        </p:nvSpPr>
        <p:spPr>
          <a:xfrm>
            <a:off x="216024" y="2111365"/>
            <a:ext cx="5580112" cy="3170099"/>
          </a:xfrm>
          <a:prstGeom prst="rect">
            <a:avLst/>
          </a:prstGeom>
          <a:noFill/>
        </p:spPr>
        <p:txBody>
          <a:bodyPr wrap="square" rtlCol="0">
            <a:spAutoFit/>
          </a:bodyPr>
          <a:lstStyle/>
          <a:p>
            <a:pPr marL="800100" lvl="1" indent="-342900"/>
            <a:r>
              <a:rPr lang="en-GB" b="1" dirty="0" smtClean="0">
                <a:latin typeface="Cordia New" pitchFamily="34" charset="-34"/>
                <a:cs typeface="Cordia New" pitchFamily="34" charset="-34"/>
              </a:rPr>
              <a:t>Multiple Interfaces supported in one system.</a:t>
            </a:r>
          </a:p>
          <a:p>
            <a:pPr marL="800100" lvl="1" indent="-342900"/>
            <a:endParaRPr lang="en-GB" b="1" dirty="0" smtClean="0">
              <a:latin typeface="Cordia New" pitchFamily="34" charset="-34"/>
              <a:cs typeface="Cordia New" pitchFamily="34" charset="-34"/>
            </a:endParaRPr>
          </a:p>
          <a:p>
            <a:pPr marL="800100" lvl="1" indent="-342900"/>
            <a:r>
              <a:rPr lang="en-GB" b="1" dirty="0" smtClean="0">
                <a:latin typeface="Cordia New" pitchFamily="34" charset="-34"/>
                <a:cs typeface="Cordia New" pitchFamily="34" charset="-34"/>
              </a:rPr>
              <a:t>Multiple protocols supported simultaneously on each line card.</a:t>
            </a:r>
          </a:p>
          <a:p>
            <a:pPr marL="800100" lvl="1" indent="-342900"/>
            <a:endParaRPr lang="en-GB" b="1" dirty="0" smtClean="0">
              <a:latin typeface="Cordia New" pitchFamily="34" charset="-34"/>
              <a:cs typeface="Cordia New" pitchFamily="34" charset="-34"/>
            </a:endParaRPr>
          </a:p>
          <a:p>
            <a:pPr marL="800100" lvl="1" indent="-342900"/>
            <a:r>
              <a:rPr lang="en-GB" b="1" dirty="0" smtClean="0">
                <a:latin typeface="Cordia New" pitchFamily="34" charset="-34"/>
                <a:cs typeface="Cordia New" pitchFamily="34" charset="-34"/>
              </a:rPr>
              <a:t>Ports configurable to be either Network or User side.</a:t>
            </a:r>
          </a:p>
          <a:p>
            <a:pPr marL="800100" lvl="1" indent="-342900"/>
            <a:endParaRPr lang="en-GB" b="1" dirty="0" smtClean="0">
              <a:latin typeface="Cordia New" pitchFamily="34" charset="-34"/>
              <a:cs typeface="Cordia New" pitchFamily="34" charset="-34"/>
            </a:endParaRPr>
          </a:p>
          <a:p>
            <a:pPr marL="800100" lvl="1" indent="-342900"/>
            <a:r>
              <a:rPr lang="en-GB" b="1" dirty="0" smtClean="0">
                <a:latin typeface="Cordia New" pitchFamily="34" charset="-34"/>
                <a:cs typeface="Cordia New" pitchFamily="34" charset="-34"/>
              </a:rPr>
              <a:t>Individual port configuration, allowing for multiple test scenarios in </a:t>
            </a:r>
          </a:p>
          <a:p>
            <a:pPr marL="800100" lvl="1" indent="-342900"/>
            <a:r>
              <a:rPr lang="en-GB" b="1" dirty="0" smtClean="0">
                <a:latin typeface="Cordia New" pitchFamily="34" charset="-34"/>
                <a:cs typeface="Cordia New" pitchFamily="34" charset="-34"/>
              </a:rPr>
              <a:t>one script.</a:t>
            </a:r>
          </a:p>
          <a:p>
            <a:pPr marL="800100" lvl="1" indent="-342900"/>
            <a:endParaRPr lang="en-GB" b="1" dirty="0" smtClean="0">
              <a:latin typeface="Cordia New" pitchFamily="34" charset="-34"/>
              <a:cs typeface="Cordia New" pitchFamily="34" charset="-34"/>
            </a:endParaRPr>
          </a:p>
          <a:p>
            <a:pPr marL="800100" lvl="1" indent="-342900"/>
            <a:r>
              <a:rPr lang="en-GB" b="1" dirty="0" smtClean="0">
                <a:latin typeface="Cordia New" pitchFamily="34" charset="-34"/>
                <a:cs typeface="Cordia New" pitchFamily="34" charset="-34"/>
              </a:rPr>
              <a:t>Multiple units controlled as if they were all one.</a:t>
            </a:r>
          </a:p>
          <a:p>
            <a:pPr marL="800100" lvl="1" indent="-342900"/>
            <a:endParaRPr lang="en-GB" sz="2000" b="1" dirty="0" smtClean="0">
              <a:latin typeface="Cordia New" pitchFamily="34" charset="-34"/>
              <a:cs typeface="Cordia New" pitchFamily="34" charset="-34"/>
            </a:endParaRPr>
          </a:p>
        </p:txBody>
      </p:sp>
      <p:sp>
        <p:nvSpPr>
          <p:cNvPr id="18" name="TextBox 17"/>
          <p:cNvSpPr txBox="1"/>
          <p:nvPr/>
        </p:nvSpPr>
        <p:spPr>
          <a:xfrm>
            <a:off x="648072" y="1535302"/>
            <a:ext cx="4572000" cy="461665"/>
          </a:xfrm>
          <a:prstGeom prst="rect">
            <a:avLst/>
          </a:prstGeom>
          <a:noFill/>
          <a:effectLst/>
        </p:spPr>
        <p:txBody>
          <a:bodyPr wrap="square" rtlCol="0">
            <a:spAutoFit/>
          </a:bodyPr>
          <a:lstStyle/>
          <a:p>
            <a:pPr marL="342900" indent="-342900"/>
            <a:r>
              <a:rPr lang="en-GB" sz="2400" b="1" dirty="0" smtClean="0">
                <a:latin typeface="Cordia New" pitchFamily="34" charset="-34"/>
                <a:cs typeface="Cordia New" pitchFamily="34" charset="-34"/>
              </a:rPr>
              <a:t>emutel™ Harmony features:</a:t>
            </a:r>
          </a:p>
        </p:txBody>
      </p:sp>
      <p:sp>
        <p:nvSpPr>
          <p:cNvPr id="19" name="Freeform 18"/>
          <p:cNvSpPr/>
          <p:nvPr/>
        </p:nvSpPr>
        <p:spPr>
          <a:xfrm>
            <a:off x="4620375" y="4109094"/>
            <a:ext cx="3696041" cy="738575"/>
          </a:xfrm>
          <a:custGeom>
            <a:avLst/>
            <a:gdLst>
              <a:gd name="connsiteX0" fmla="*/ 1585415 w 5467066"/>
              <a:gd name="connsiteY0" fmla="*/ 1016758 h 1016758"/>
              <a:gd name="connsiteX1" fmla="*/ 561833 w 5467066"/>
              <a:gd name="connsiteY1" fmla="*/ 743802 h 1016758"/>
              <a:gd name="connsiteX2" fmla="*/ 4956412 w 5467066"/>
              <a:gd name="connsiteY2" fmla="*/ 409432 h 1016758"/>
              <a:gd name="connsiteX3" fmla="*/ 3625755 w 5467066"/>
              <a:gd name="connsiteY3" fmla="*/ 0 h 1016758"/>
            </a:gdLst>
            <a:ahLst/>
            <a:cxnLst>
              <a:cxn ang="0">
                <a:pos x="connsiteX0" y="connsiteY0"/>
              </a:cxn>
              <a:cxn ang="0">
                <a:pos x="connsiteX1" y="connsiteY1"/>
              </a:cxn>
              <a:cxn ang="0">
                <a:pos x="connsiteX2" y="connsiteY2"/>
              </a:cxn>
              <a:cxn ang="0">
                <a:pos x="connsiteX3" y="connsiteY3"/>
              </a:cxn>
            </a:cxnLst>
            <a:rect l="l" t="t" r="r" b="b"/>
            <a:pathLst>
              <a:path w="5467066" h="1016758">
                <a:moveTo>
                  <a:pt x="1585415" y="1016758"/>
                </a:moveTo>
                <a:cubicBezTo>
                  <a:pt x="792707" y="930890"/>
                  <a:pt x="0" y="845023"/>
                  <a:pt x="561833" y="743802"/>
                </a:cubicBezTo>
                <a:cubicBezTo>
                  <a:pt x="1123666" y="642581"/>
                  <a:pt x="4445758" y="533399"/>
                  <a:pt x="4956412" y="409432"/>
                </a:cubicBezTo>
                <a:cubicBezTo>
                  <a:pt x="5467066" y="285465"/>
                  <a:pt x="4546410" y="142732"/>
                  <a:pt x="3625755" y="0"/>
                </a:cubicBez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sp>
        <p:nvSpPr>
          <p:cNvPr id="20" name="Freeform 19"/>
          <p:cNvSpPr/>
          <p:nvPr/>
        </p:nvSpPr>
        <p:spPr>
          <a:xfrm>
            <a:off x="6953079" y="4843781"/>
            <a:ext cx="355225" cy="119792"/>
          </a:xfrm>
          <a:custGeom>
            <a:avLst/>
            <a:gdLst>
              <a:gd name="connsiteX0" fmla="*/ 0 w 525438"/>
              <a:gd name="connsiteY0" fmla="*/ 61415 h 164911"/>
              <a:gd name="connsiteX1" fmla="*/ 334370 w 525438"/>
              <a:gd name="connsiteY1" fmla="*/ 13648 h 164911"/>
              <a:gd name="connsiteX2" fmla="*/ 143301 w 525438"/>
              <a:gd name="connsiteY2" fmla="*/ 143302 h 164911"/>
              <a:gd name="connsiteX3" fmla="*/ 525438 w 525438"/>
              <a:gd name="connsiteY3" fmla="*/ 143302 h 164911"/>
            </a:gdLst>
            <a:ahLst/>
            <a:cxnLst>
              <a:cxn ang="0">
                <a:pos x="connsiteX0" y="connsiteY0"/>
              </a:cxn>
              <a:cxn ang="0">
                <a:pos x="connsiteX1" y="connsiteY1"/>
              </a:cxn>
              <a:cxn ang="0">
                <a:pos x="connsiteX2" y="connsiteY2"/>
              </a:cxn>
              <a:cxn ang="0">
                <a:pos x="connsiteX3" y="connsiteY3"/>
              </a:cxn>
            </a:cxnLst>
            <a:rect l="l" t="t" r="r" b="b"/>
            <a:pathLst>
              <a:path w="525438" h="164911">
                <a:moveTo>
                  <a:pt x="0" y="61415"/>
                </a:moveTo>
                <a:cubicBezTo>
                  <a:pt x="155243" y="30707"/>
                  <a:pt x="310487" y="0"/>
                  <a:pt x="334370" y="13648"/>
                </a:cubicBezTo>
                <a:cubicBezTo>
                  <a:pt x="358254" y="27296"/>
                  <a:pt x="111456" y="121693"/>
                  <a:pt x="143301" y="143302"/>
                </a:cubicBezTo>
                <a:cubicBezTo>
                  <a:pt x="175146" y="164911"/>
                  <a:pt x="525438" y="143302"/>
                  <a:pt x="525438" y="143302"/>
                </a:cubicBez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sp>
        <p:nvSpPr>
          <p:cNvPr id="21" name="Freeform 20"/>
          <p:cNvSpPr/>
          <p:nvPr/>
        </p:nvSpPr>
        <p:spPr>
          <a:xfrm>
            <a:off x="7780661" y="4819557"/>
            <a:ext cx="355225" cy="119792"/>
          </a:xfrm>
          <a:custGeom>
            <a:avLst/>
            <a:gdLst>
              <a:gd name="connsiteX0" fmla="*/ 0 w 525438"/>
              <a:gd name="connsiteY0" fmla="*/ 61415 h 164911"/>
              <a:gd name="connsiteX1" fmla="*/ 334370 w 525438"/>
              <a:gd name="connsiteY1" fmla="*/ 13648 h 164911"/>
              <a:gd name="connsiteX2" fmla="*/ 143301 w 525438"/>
              <a:gd name="connsiteY2" fmla="*/ 143302 h 164911"/>
              <a:gd name="connsiteX3" fmla="*/ 525438 w 525438"/>
              <a:gd name="connsiteY3" fmla="*/ 143302 h 164911"/>
            </a:gdLst>
            <a:ahLst/>
            <a:cxnLst>
              <a:cxn ang="0">
                <a:pos x="connsiteX0" y="connsiteY0"/>
              </a:cxn>
              <a:cxn ang="0">
                <a:pos x="connsiteX1" y="connsiteY1"/>
              </a:cxn>
              <a:cxn ang="0">
                <a:pos x="connsiteX2" y="connsiteY2"/>
              </a:cxn>
              <a:cxn ang="0">
                <a:pos x="connsiteX3" y="connsiteY3"/>
              </a:cxn>
            </a:cxnLst>
            <a:rect l="l" t="t" r="r" b="b"/>
            <a:pathLst>
              <a:path w="525438" h="164911">
                <a:moveTo>
                  <a:pt x="0" y="61415"/>
                </a:moveTo>
                <a:cubicBezTo>
                  <a:pt x="155243" y="30707"/>
                  <a:pt x="310487" y="0"/>
                  <a:pt x="334370" y="13648"/>
                </a:cubicBezTo>
                <a:cubicBezTo>
                  <a:pt x="358254" y="27296"/>
                  <a:pt x="111456" y="121693"/>
                  <a:pt x="143301" y="143302"/>
                </a:cubicBezTo>
                <a:cubicBezTo>
                  <a:pt x="175146" y="164911"/>
                  <a:pt x="525438" y="143302"/>
                  <a:pt x="525438" y="143302"/>
                </a:cubicBez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sp>
        <p:nvSpPr>
          <p:cNvPr id="22" name="Freeform 21"/>
          <p:cNvSpPr/>
          <p:nvPr/>
        </p:nvSpPr>
        <p:spPr>
          <a:xfrm>
            <a:off x="6088983" y="4843781"/>
            <a:ext cx="355225" cy="119792"/>
          </a:xfrm>
          <a:custGeom>
            <a:avLst/>
            <a:gdLst>
              <a:gd name="connsiteX0" fmla="*/ 0 w 525438"/>
              <a:gd name="connsiteY0" fmla="*/ 61415 h 164911"/>
              <a:gd name="connsiteX1" fmla="*/ 334370 w 525438"/>
              <a:gd name="connsiteY1" fmla="*/ 13648 h 164911"/>
              <a:gd name="connsiteX2" fmla="*/ 143301 w 525438"/>
              <a:gd name="connsiteY2" fmla="*/ 143302 h 164911"/>
              <a:gd name="connsiteX3" fmla="*/ 525438 w 525438"/>
              <a:gd name="connsiteY3" fmla="*/ 143302 h 164911"/>
            </a:gdLst>
            <a:ahLst/>
            <a:cxnLst>
              <a:cxn ang="0">
                <a:pos x="connsiteX0" y="connsiteY0"/>
              </a:cxn>
              <a:cxn ang="0">
                <a:pos x="connsiteX1" y="connsiteY1"/>
              </a:cxn>
              <a:cxn ang="0">
                <a:pos x="connsiteX2" y="connsiteY2"/>
              </a:cxn>
              <a:cxn ang="0">
                <a:pos x="connsiteX3" y="connsiteY3"/>
              </a:cxn>
            </a:cxnLst>
            <a:rect l="l" t="t" r="r" b="b"/>
            <a:pathLst>
              <a:path w="525438" h="164911">
                <a:moveTo>
                  <a:pt x="0" y="61415"/>
                </a:moveTo>
                <a:cubicBezTo>
                  <a:pt x="155243" y="30707"/>
                  <a:pt x="310487" y="0"/>
                  <a:pt x="334370" y="13648"/>
                </a:cubicBezTo>
                <a:cubicBezTo>
                  <a:pt x="358254" y="27296"/>
                  <a:pt x="111456" y="121693"/>
                  <a:pt x="143301" y="143302"/>
                </a:cubicBezTo>
                <a:cubicBezTo>
                  <a:pt x="175146" y="164911"/>
                  <a:pt x="525438" y="143302"/>
                  <a:pt x="525438" y="143302"/>
                </a:cubicBez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pic>
        <p:nvPicPr>
          <p:cNvPr id="23" name="Picture 22" descr="8u.png"/>
          <p:cNvPicPr>
            <a:picLocks noChangeAspect="1"/>
          </p:cNvPicPr>
          <p:nvPr/>
        </p:nvPicPr>
        <p:blipFill>
          <a:blip r:embed="rId4" cstate="print"/>
          <a:stretch>
            <a:fillRect/>
          </a:stretch>
        </p:blipFill>
        <p:spPr>
          <a:xfrm>
            <a:off x="7884368" y="4747549"/>
            <a:ext cx="1026244" cy="769683"/>
          </a:xfrm>
          <a:prstGeom prst="rect">
            <a:avLst/>
          </a:prstGeom>
        </p:spPr>
      </p:pic>
      <p:pic>
        <p:nvPicPr>
          <p:cNvPr id="24" name="Picture 23" descr="8u.png"/>
          <p:cNvPicPr>
            <a:picLocks noChangeAspect="1"/>
          </p:cNvPicPr>
          <p:nvPr/>
        </p:nvPicPr>
        <p:blipFill>
          <a:blip r:embed="rId4" cstate="print"/>
          <a:stretch>
            <a:fillRect/>
          </a:stretch>
        </p:blipFill>
        <p:spPr>
          <a:xfrm>
            <a:off x="7074148" y="4747549"/>
            <a:ext cx="1026244" cy="769683"/>
          </a:xfrm>
          <a:prstGeom prst="rect">
            <a:avLst/>
          </a:prstGeom>
        </p:spPr>
      </p:pic>
      <p:pic>
        <p:nvPicPr>
          <p:cNvPr id="25" name="Picture 24" descr="8u.png"/>
          <p:cNvPicPr>
            <a:picLocks noChangeAspect="1"/>
          </p:cNvPicPr>
          <p:nvPr/>
        </p:nvPicPr>
        <p:blipFill>
          <a:blip r:embed="rId4" cstate="print"/>
          <a:stretch>
            <a:fillRect/>
          </a:stretch>
        </p:blipFill>
        <p:spPr>
          <a:xfrm>
            <a:off x="6210052" y="4747549"/>
            <a:ext cx="1026244" cy="769683"/>
          </a:xfrm>
          <a:prstGeom prst="rect">
            <a:avLst/>
          </a:prstGeom>
        </p:spPr>
      </p:pic>
      <p:pic>
        <p:nvPicPr>
          <p:cNvPr id="26" name="Picture 25" descr="8u.png"/>
          <p:cNvPicPr>
            <a:picLocks noChangeAspect="1"/>
          </p:cNvPicPr>
          <p:nvPr/>
        </p:nvPicPr>
        <p:blipFill>
          <a:blip r:embed="rId4" cstate="print"/>
          <a:stretch>
            <a:fillRect/>
          </a:stretch>
        </p:blipFill>
        <p:spPr>
          <a:xfrm>
            <a:off x="5364088" y="4747549"/>
            <a:ext cx="1026244" cy="769683"/>
          </a:xfrm>
          <a:prstGeom prst="rect">
            <a:avLst/>
          </a:prstGeom>
        </p:spPr>
      </p:pic>
      <p:pic>
        <p:nvPicPr>
          <p:cNvPr id="27" name="Picture 26" descr="laptop.png"/>
          <p:cNvPicPr>
            <a:picLocks noChangeAspect="1"/>
          </p:cNvPicPr>
          <p:nvPr/>
        </p:nvPicPr>
        <p:blipFill>
          <a:blip r:embed="rId5" cstate="print"/>
          <a:stretch>
            <a:fillRect/>
          </a:stretch>
        </p:blipFill>
        <p:spPr>
          <a:xfrm>
            <a:off x="6310568" y="3667429"/>
            <a:ext cx="889215" cy="573544"/>
          </a:xfrm>
          <a:prstGeom prst="rect">
            <a:avLst/>
          </a:prstGeom>
          <a:ln>
            <a:noFill/>
          </a:ln>
          <a:effectLst>
            <a:outerShdw blurRad="292100" dist="139700" dir="2700000" algn="tl" rotWithShape="0">
              <a:srgbClr val="333333">
                <a:alpha val="65000"/>
              </a:srgbClr>
            </a:outerShdw>
          </a:effectLst>
        </p:spPr>
      </p:pic>
      <p:pic>
        <p:nvPicPr>
          <p:cNvPr id="28" name="Picture 9" descr="BRI-U Card.jpg"/>
          <p:cNvPicPr>
            <a:picLocks noChangeAspect="1"/>
          </p:cNvPicPr>
          <p:nvPr/>
        </p:nvPicPr>
        <p:blipFill>
          <a:blip r:embed="rId6" cstate="print"/>
          <a:srcRect/>
          <a:stretch>
            <a:fillRect/>
          </a:stretch>
        </p:blipFill>
        <p:spPr bwMode="auto">
          <a:xfrm>
            <a:off x="5364088" y="1895341"/>
            <a:ext cx="2090955" cy="240016"/>
          </a:xfrm>
          <a:prstGeom prst="rect">
            <a:avLst/>
          </a:prstGeom>
          <a:noFill/>
          <a:ln w="9525">
            <a:noFill/>
            <a:miter lim="800000"/>
            <a:headEnd/>
            <a:tailEnd/>
          </a:ln>
          <a:effectLst>
            <a:outerShdw blurRad="50800" dist="38100" dir="5400000" algn="t" rotWithShape="0">
              <a:prstClr val="black">
                <a:alpha val="40000"/>
              </a:prstClr>
            </a:outerShdw>
            <a:reflection blurRad="6350" stA="50000" endA="300" endPos="90000" dir="5400000" sy="-100000" algn="bl" rotWithShape="0"/>
          </a:effectLst>
        </p:spPr>
      </p:pic>
      <p:sp>
        <p:nvSpPr>
          <p:cNvPr id="29" name="TextBox 28"/>
          <p:cNvSpPr txBox="1"/>
          <p:nvPr/>
        </p:nvSpPr>
        <p:spPr>
          <a:xfrm>
            <a:off x="7463502" y="1875596"/>
            <a:ext cx="1645002" cy="307777"/>
          </a:xfrm>
          <a:prstGeom prst="rect">
            <a:avLst/>
          </a:prstGeom>
          <a:noFill/>
        </p:spPr>
        <p:txBody>
          <a:bodyPr wrap="none" rtlCol="0">
            <a:spAutoFit/>
          </a:bodyPr>
          <a:lstStyle/>
          <a:p>
            <a:r>
              <a:rPr lang="en-GB" sz="1400" b="1" dirty="0" smtClean="0">
                <a:latin typeface="Cordia New" pitchFamily="34" charset="-34"/>
                <a:cs typeface="Cordia New" pitchFamily="34" charset="-34"/>
              </a:rPr>
              <a:t>BRI Card 8 ports (example)</a:t>
            </a:r>
          </a:p>
        </p:txBody>
      </p:sp>
      <p:sp>
        <p:nvSpPr>
          <p:cNvPr id="30" name="Rectangular Callout 29"/>
          <p:cNvSpPr/>
          <p:nvPr/>
        </p:nvSpPr>
        <p:spPr>
          <a:xfrm>
            <a:off x="6660232" y="1391285"/>
            <a:ext cx="720080" cy="288032"/>
          </a:xfrm>
          <a:prstGeom prst="wedgeRectCallout">
            <a:avLst>
              <a:gd name="adj1" fmla="val -37075"/>
              <a:gd name="adj2" fmla="val 143712"/>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1400" b="1" dirty="0" smtClean="0">
                <a:latin typeface="Cordia New" pitchFamily="34" charset="-34"/>
                <a:cs typeface="Cordia New" pitchFamily="34" charset="-34"/>
              </a:rPr>
              <a:t>ISDN Fax</a:t>
            </a:r>
          </a:p>
        </p:txBody>
      </p:sp>
      <p:sp>
        <p:nvSpPr>
          <p:cNvPr id="31" name="Rectangular Callout 30"/>
          <p:cNvSpPr/>
          <p:nvPr/>
        </p:nvSpPr>
        <p:spPr>
          <a:xfrm>
            <a:off x="4788024" y="1319277"/>
            <a:ext cx="1008112" cy="288032"/>
          </a:xfrm>
          <a:prstGeom prst="wedgeRectCallout">
            <a:avLst>
              <a:gd name="adj1" fmla="val 40973"/>
              <a:gd name="adj2" fmla="val 18062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400" b="1" dirty="0" smtClean="0">
                <a:latin typeface="Cordia New" pitchFamily="34" charset="-34"/>
                <a:cs typeface="Cordia New" pitchFamily="34" charset="-34"/>
              </a:rPr>
              <a:t>BRI Euro-ISDN</a:t>
            </a:r>
          </a:p>
        </p:txBody>
      </p:sp>
      <p:sp>
        <p:nvSpPr>
          <p:cNvPr id="32" name="Rectangular Callout 31"/>
          <p:cNvSpPr/>
          <p:nvPr/>
        </p:nvSpPr>
        <p:spPr>
          <a:xfrm>
            <a:off x="4932040" y="2255381"/>
            <a:ext cx="1008112" cy="288032"/>
          </a:xfrm>
          <a:prstGeom prst="wedgeRectCallout">
            <a:avLst>
              <a:gd name="adj1" fmla="val 73669"/>
              <a:gd name="adj2" fmla="val -133146"/>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400" b="1" dirty="0" smtClean="0">
                <a:latin typeface="Cordia New" pitchFamily="34" charset="-34"/>
                <a:cs typeface="Cordia New" pitchFamily="34" charset="-34"/>
              </a:rPr>
              <a:t>BRI NTT</a:t>
            </a:r>
          </a:p>
        </p:txBody>
      </p:sp>
      <p:sp>
        <p:nvSpPr>
          <p:cNvPr id="33" name="Rectangular Callout 32"/>
          <p:cNvSpPr/>
          <p:nvPr/>
        </p:nvSpPr>
        <p:spPr>
          <a:xfrm>
            <a:off x="6516216" y="2255381"/>
            <a:ext cx="1008112" cy="288032"/>
          </a:xfrm>
          <a:prstGeom prst="wedgeRectCallout">
            <a:avLst>
              <a:gd name="adj1" fmla="val -46567"/>
              <a:gd name="adj2" fmla="val -140529"/>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1400" b="1" dirty="0" smtClean="0">
                <a:latin typeface="Cordia New" pitchFamily="34" charset="-34"/>
                <a:cs typeface="Cordia New" pitchFamily="34" charset="-34"/>
              </a:rPr>
              <a:t>PESQ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a:blip r:embed="rId2" cstate="print"/>
          <a:stretch>
            <a:fillRect/>
          </a:stretch>
        </p:blipFill>
        <p:spPr>
          <a:xfrm>
            <a:off x="0" y="0"/>
            <a:ext cx="566039" cy="566039"/>
          </a:xfrm>
          <a:prstGeom prst="rect">
            <a:avLst/>
          </a:prstGeom>
        </p:spPr>
      </p:pic>
      <p:sp>
        <p:nvSpPr>
          <p:cNvPr id="5" name="TextBox 4"/>
          <p:cNvSpPr txBox="1"/>
          <p:nvPr/>
        </p:nvSpPr>
        <p:spPr>
          <a:xfrm>
            <a:off x="611560" y="0"/>
            <a:ext cx="2232248" cy="523220"/>
          </a:xfrm>
          <a:prstGeom prst="rect">
            <a:avLst/>
          </a:prstGeom>
          <a:noFill/>
        </p:spPr>
        <p:txBody>
          <a:bodyPr wrap="square" rtlCol="0">
            <a:spAutoFit/>
          </a:bodyPr>
          <a:lstStyle/>
          <a:p>
            <a:r>
              <a:rPr lang="en-GB" sz="2800" b="1" dirty="0" smtClean="0">
                <a:latin typeface="Arial" pitchFamily="34" charset="0"/>
                <a:cs typeface="Arial" pitchFamily="34" charset="0"/>
              </a:rPr>
              <a:t>arcatech</a:t>
            </a:r>
            <a:endParaRPr lang="en-GB" sz="2800" b="1" dirty="0">
              <a:latin typeface="Arial" pitchFamily="34" charset="0"/>
              <a:cs typeface="Arial" pitchFamily="34" charset="0"/>
            </a:endParaRPr>
          </a:p>
        </p:txBody>
      </p:sp>
      <p:sp>
        <p:nvSpPr>
          <p:cNvPr id="6" name="TextBox 5"/>
          <p:cNvSpPr txBox="1"/>
          <p:nvPr/>
        </p:nvSpPr>
        <p:spPr>
          <a:xfrm>
            <a:off x="651598" y="416230"/>
            <a:ext cx="1872208" cy="230832"/>
          </a:xfrm>
          <a:prstGeom prst="rect">
            <a:avLst/>
          </a:prstGeom>
          <a:noFill/>
        </p:spPr>
        <p:txBody>
          <a:bodyPr wrap="square" rtlCol="0">
            <a:spAutoFit/>
          </a:bodyPr>
          <a:lstStyle/>
          <a:p>
            <a:r>
              <a:rPr lang="en-GB" sz="900" b="1" dirty="0" smtClean="0"/>
              <a:t>…testing tomorrows telecoms</a:t>
            </a:r>
            <a:endParaRPr lang="en-GB" sz="900" b="1" dirty="0"/>
          </a:p>
        </p:txBody>
      </p:sp>
      <p:pic>
        <p:nvPicPr>
          <p:cNvPr id="7" name="Picture 6" descr="bg_reflect.png"/>
          <p:cNvPicPr>
            <a:picLocks noChangeAspect="1"/>
          </p:cNvPicPr>
          <p:nvPr/>
        </p:nvPicPr>
        <p:blipFill>
          <a:blip r:embed="rId3" cstate="print"/>
          <a:stretch>
            <a:fillRect/>
          </a:stretch>
        </p:blipFill>
        <p:spPr>
          <a:xfrm>
            <a:off x="0" y="5993904"/>
            <a:ext cx="9144000" cy="864096"/>
          </a:xfrm>
          <a:prstGeom prst="rect">
            <a:avLst/>
          </a:prstGeom>
        </p:spPr>
      </p:pic>
      <p:sp>
        <p:nvSpPr>
          <p:cNvPr id="8" name="Rectangle 7"/>
          <p:cNvSpPr/>
          <p:nvPr/>
        </p:nvSpPr>
        <p:spPr>
          <a:xfrm>
            <a:off x="683568" y="982469"/>
            <a:ext cx="4572000" cy="523220"/>
          </a:xfrm>
          <a:prstGeom prst="rect">
            <a:avLst/>
          </a:prstGeom>
        </p:spPr>
        <p:txBody>
          <a:bodyPr>
            <a:spAutoFit/>
          </a:bodyPr>
          <a:lstStyle/>
          <a:p>
            <a:r>
              <a:rPr lang="en-GB" sz="2800" b="1" dirty="0" smtClean="0">
                <a:solidFill>
                  <a:srgbClr val="C00000"/>
                </a:solidFill>
                <a:latin typeface="Cordia New" pitchFamily="34" charset="-34"/>
                <a:cs typeface="Cordia New" pitchFamily="34" charset="-34"/>
              </a:rPr>
              <a:t>3. Current Harmony Product</a:t>
            </a:r>
          </a:p>
        </p:txBody>
      </p:sp>
      <p:sp>
        <p:nvSpPr>
          <p:cNvPr id="10" name="TextBox 9"/>
          <p:cNvSpPr txBox="1"/>
          <p:nvPr/>
        </p:nvSpPr>
        <p:spPr>
          <a:xfrm>
            <a:off x="648072" y="1535302"/>
            <a:ext cx="4572000" cy="461665"/>
          </a:xfrm>
          <a:prstGeom prst="rect">
            <a:avLst/>
          </a:prstGeom>
          <a:noFill/>
          <a:effectLst/>
        </p:spPr>
        <p:txBody>
          <a:bodyPr wrap="square" rtlCol="0">
            <a:spAutoFit/>
          </a:bodyPr>
          <a:lstStyle/>
          <a:p>
            <a:pPr marL="342900" indent="-342900"/>
            <a:r>
              <a:rPr lang="en-GB" sz="2400" b="1" dirty="0" smtClean="0">
                <a:latin typeface="Cordia New" pitchFamily="34" charset="-34"/>
                <a:cs typeface="Cordia New" pitchFamily="34" charset="-34"/>
              </a:rPr>
              <a:t>Available Cards:</a:t>
            </a:r>
          </a:p>
        </p:txBody>
      </p:sp>
      <p:pic>
        <p:nvPicPr>
          <p:cNvPr id="26" name="Picture 9" descr="BRI-U Card.jpg"/>
          <p:cNvPicPr>
            <a:picLocks noChangeAspect="1"/>
          </p:cNvPicPr>
          <p:nvPr/>
        </p:nvPicPr>
        <p:blipFill>
          <a:blip r:embed="rId4" cstate="print"/>
          <a:srcRect/>
          <a:stretch>
            <a:fillRect/>
          </a:stretch>
        </p:blipFill>
        <p:spPr bwMode="auto">
          <a:xfrm>
            <a:off x="755576" y="2654600"/>
            <a:ext cx="2090955" cy="240016"/>
          </a:xfrm>
          <a:prstGeom prst="rect">
            <a:avLst/>
          </a:prstGeom>
          <a:noFill/>
          <a:ln w="9525">
            <a:noFill/>
            <a:miter lim="800000"/>
            <a:headEnd/>
            <a:tailEnd/>
          </a:ln>
          <a:effectLst>
            <a:outerShdw blurRad="50800" dist="38100" dir="5400000" algn="t" rotWithShape="0">
              <a:prstClr val="black">
                <a:alpha val="40000"/>
              </a:prstClr>
            </a:outerShdw>
            <a:reflection blurRad="6350" stA="50000" endA="300" endPos="90000" dir="5400000" sy="-100000" algn="bl" rotWithShape="0"/>
          </a:effectLst>
        </p:spPr>
      </p:pic>
      <p:pic>
        <p:nvPicPr>
          <p:cNvPr id="27" name="Picture 8" descr="BRI-S Card.jpg"/>
          <p:cNvPicPr>
            <a:picLocks noChangeAspect="1"/>
          </p:cNvPicPr>
          <p:nvPr/>
        </p:nvPicPr>
        <p:blipFill>
          <a:blip r:embed="rId5" cstate="print"/>
          <a:srcRect/>
          <a:stretch>
            <a:fillRect/>
          </a:stretch>
        </p:blipFill>
        <p:spPr bwMode="auto">
          <a:xfrm>
            <a:off x="755576" y="1916832"/>
            <a:ext cx="2090955" cy="240016"/>
          </a:xfrm>
          <a:prstGeom prst="rect">
            <a:avLst/>
          </a:prstGeom>
          <a:noFill/>
          <a:ln w="9525">
            <a:noFill/>
            <a:miter lim="800000"/>
            <a:headEnd/>
            <a:tailEnd/>
          </a:ln>
          <a:effectLst>
            <a:outerShdw blurRad="50800" dist="38100" dir="5400000" algn="t" rotWithShape="0">
              <a:prstClr val="black">
                <a:alpha val="40000"/>
              </a:prstClr>
            </a:outerShdw>
            <a:reflection blurRad="6350" stA="50000" endA="300" endPos="90000" dir="5400000" sy="-100000" algn="bl" rotWithShape="0"/>
          </a:effectLst>
        </p:spPr>
      </p:pic>
      <p:sp>
        <p:nvSpPr>
          <p:cNvPr id="28" name="TextBox 5"/>
          <p:cNvSpPr txBox="1">
            <a:spLocks noChangeArrowheads="1"/>
          </p:cNvSpPr>
          <p:nvPr/>
        </p:nvSpPr>
        <p:spPr bwMode="auto">
          <a:xfrm>
            <a:off x="2918540" y="1844824"/>
            <a:ext cx="4320480" cy="738664"/>
          </a:xfrm>
          <a:prstGeom prst="rect">
            <a:avLst/>
          </a:prstGeom>
          <a:noFill/>
          <a:ln w="9525">
            <a:noFill/>
            <a:miter lim="800000"/>
            <a:headEnd/>
            <a:tailEnd/>
          </a:ln>
        </p:spPr>
        <p:txBody>
          <a:bodyPr wrap="square">
            <a:spAutoFit/>
          </a:bodyPr>
          <a:lstStyle/>
          <a:p>
            <a:r>
              <a:rPr lang="en-GB" sz="1400" b="1" u="sng" dirty="0">
                <a:latin typeface="Cordia New" pitchFamily="34" charset="-34"/>
                <a:cs typeface="Cordia New" pitchFamily="34" charset="-34"/>
              </a:rPr>
              <a:t>BRI-S card </a:t>
            </a:r>
            <a:r>
              <a:rPr lang="en-GB" sz="1400" b="1" dirty="0">
                <a:latin typeface="Cordia New" pitchFamily="34" charset="-34"/>
                <a:cs typeface="Cordia New" pitchFamily="34" charset="-34"/>
              </a:rPr>
              <a:t>– 8 ports each individually configurable to be either Network side or User side, using Local or Remote clocking and running one of a number of Network Protocols.</a:t>
            </a:r>
          </a:p>
        </p:txBody>
      </p:sp>
      <p:sp>
        <p:nvSpPr>
          <p:cNvPr id="29" name="TextBox 7"/>
          <p:cNvSpPr txBox="1">
            <a:spLocks noChangeArrowheads="1"/>
          </p:cNvSpPr>
          <p:nvPr/>
        </p:nvSpPr>
        <p:spPr bwMode="auto">
          <a:xfrm>
            <a:off x="2918540" y="2564904"/>
            <a:ext cx="4320480" cy="738664"/>
          </a:xfrm>
          <a:prstGeom prst="rect">
            <a:avLst/>
          </a:prstGeom>
          <a:noFill/>
          <a:ln w="9525">
            <a:noFill/>
            <a:miter lim="800000"/>
            <a:headEnd/>
            <a:tailEnd/>
          </a:ln>
        </p:spPr>
        <p:txBody>
          <a:bodyPr wrap="square">
            <a:spAutoFit/>
          </a:bodyPr>
          <a:lstStyle/>
          <a:p>
            <a:r>
              <a:rPr lang="en-GB" sz="1400" b="1" u="sng" dirty="0">
                <a:latin typeface="Cordia New" pitchFamily="34" charset="-34"/>
                <a:cs typeface="Cordia New" pitchFamily="34" charset="-34"/>
              </a:rPr>
              <a:t>BRI-U card </a:t>
            </a:r>
            <a:r>
              <a:rPr lang="en-GB" sz="1400" b="1" dirty="0">
                <a:latin typeface="Cordia New" pitchFamily="34" charset="-34"/>
                <a:cs typeface="Cordia New" pitchFamily="34" charset="-34"/>
              </a:rPr>
              <a:t>– 8 ports configurable to be either Network side or User side, using Local or Remote clocking and running one of a number of Network Protocols.</a:t>
            </a:r>
          </a:p>
        </p:txBody>
      </p:sp>
      <p:pic>
        <p:nvPicPr>
          <p:cNvPr id="30" name="Picture 11" descr="PRI Card.jpg"/>
          <p:cNvPicPr>
            <a:picLocks noChangeAspect="1"/>
          </p:cNvPicPr>
          <p:nvPr/>
        </p:nvPicPr>
        <p:blipFill>
          <a:blip r:embed="rId6" cstate="print"/>
          <a:srcRect/>
          <a:stretch>
            <a:fillRect/>
          </a:stretch>
        </p:blipFill>
        <p:spPr bwMode="auto">
          <a:xfrm>
            <a:off x="755576" y="3374678"/>
            <a:ext cx="2090955" cy="240016"/>
          </a:xfrm>
          <a:prstGeom prst="rect">
            <a:avLst/>
          </a:prstGeom>
          <a:noFill/>
          <a:ln w="9525">
            <a:noFill/>
            <a:miter lim="800000"/>
            <a:headEnd/>
            <a:tailEnd/>
          </a:ln>
          <a:effectLst>
            <a:outerShdw blurRad="50800" dist="38100" dir="5400000" algn="t" rotWithShape="0">
              <a:prstClr val="black">
                <a:alpha val="40000"/>
              </a:prstClr>
            </a:outerShdw>
            <a:reflection blurRad="6350" stA="50000" endA="300" endPos="90000" dir="5400000" sy="-100000" algn="bl" rotWithShape="0"/>
          </a:effectLst>
        </p:spPr>
      </p:pic>
      <p:sp>
        <p:nvSpPr>
          <p:cNvPr id="31" name="TextBox 12"/>
          <p:cNvSpPr txBox="1">
            <a:spLocks noChangeArrowheads="1"/>
          </p:cNvSpPr>
          <p:nvPr/>
        </p:nvSpPr>
        <p:spPr bwMode="auto">
          <a:xfrm>
            <a:off x="2913624" y="3284984"/>
            <a:ext cx="4312596" cy="738664"/>
          </a:xfrm>
          <a:prstGeom prst="rect">
            <a:avLst/>
          </a:prstGeom>
          <a:noFill/>
          <a:ln w="9525">
            <a:noFill/>
            <a:miter lim="800000"/>
            <a:headEnd/>
            <a:tailEnd/>
          </a:ln>
        </p:spPr>
        <p:txBody>
          <a:bodyPr wrap="square">
            <a:spAutoFit/>
          </a:bodyPr>
          <a:lstStyle/>
          <a:p>
            <a:r>
              <a:rPr lang="en-GB" sz="1400" b="1" u="sng" dirty="0">
                <a:latin typeface="Cordia New" pitchFamily="34" charset="-34"/>
                <a:cs typeface="Cordia New" pitchFamily="34" charset="-34"/>
              </a:rPr>
              <a:t>PRI card </a:t>
            </a:r>
            <a:r>
              <a:rPr lang="en-GB" sz="1400" b="1" dirty="0">
                <a:latin typeface="Cordia New" pitchFamily="34" charset="-34"/>
                <a:cs typeface="Cordia New" pitchFamily="34" charset="-34"/>
              </a:rPr>
              <a:t>– 8 ports each individually configurable to be E1, T1 or J1, either Network side or User side, using Local or Remote clocking and running one of a number of Network Protocols.</a:t>
            </a:r>
          </a:p>
        </p:txBody>
      </p:sp>
      <p:pic>
        <p:nvPicPr>
          <p:cNvPr id="32" name="Picture 11" descr="MF Card.jpg"/>
          <p:cNvPicPr>
            <a:picLocks noChangeAspect="1"/>
          </p:cNvPicPr>
          <p:nvPr/>
        </p:nvPicPr>
        <p:blipFill>
          <a:blip r:embed="rId7" cstate="print"/>
          <a:srcRect/>
          <a:stretch>
            <a:fillRect/>
          </a:stretch>
        </p:blipFill>
        <p:spPr bwMode="auto">
          <a:xfrm>
            <a:off x="758300" y="4867999"/>
            <a:ext cx="2085635" cy="231401"/>
          </a:xfrm>
          <a:prstGeom prst="rect">
            <a:avLst/>
          </a:prstGeom>
          <a:noFill/>
          <a:ln w="9525">
            <a:noFill/>
            <a:miter lim="800000"/>
            <a:headEnd/>
            <a:tailEnd/>
          </a:ln>
          <a:effectLst>
            <a:outerShdw blurRad="50800" dist="38100" dir="5400000" algn="t" rotWithShape="0">
              <a:prstClr val="black">
                <a:alpha val="40000"/>
              </a:prstClr>
            </a:outerShdw>
            <a:reflection blurRad="6350" stA="50000" endA="300" endPos="90000" dir="5400000" sy="-100000" algn="bl" rotWithShape="0"/>
          </a:effectLst>
        </p:spPr>
      </p:pic>
      <p:pic>
        <p:nvPicPr>
          <p:cNvPr id="33" name="Picture 7" descr="FXO Card.jpg"/>
          <p:cNvPicPr>
            <a:picLocks noChangeAspect="1"/>
          </p:cNvPicPr>
          <p:nvPr/>
        </p:nvPicPr>
        <p:blipFill>
          <a:blip r:embed="rId8" cstate="print"/>
          <a:srcRect/>
          <a:stretch>
            <a:fillRect/>
          </a:stretch>
        </p:blipFill>
        <p:spPr bwMode="auto">
          <a:xfrm>
            <a:off x="758300" y="4132542"/>
            <a:ext cx="2085635" cy="231401"/>
          </a:xfrm>
          <a:prstGeom prst="rect">
            <a:avLst/>
          </a:prstGeom>
          <a:noFill/>
          <a:ln w="9525">
            <a:noFill/>
            <a:miter lim="800000"/>
            <a:headEnd/>
            <a:tailEnd/>
          </a:ln>
          <a:effectLst>
            <a:outerShdw blurRad="50800" dist="38100" dir="5400000" algn="t" rotWithShape="0">
              <a:prstClr val="black">
                <a:alpha val="40000"/>
              </a:prstClr>
            </a:outerShdw>
            <a:reflection blurRad="6350" stA="50000" endA="300" endPos="90000" dir="5400000" sy="-100000" algn="bl" rotWithShape="0"/>
          </a:effectLst>
        </p:spPr>
      </p:pic>
      <p:sp>
        <p:nvSpPr>
          <p:cNvPr id="34" name="TextBox 9"/>
          <p:cNvSpPr txBox="1">
            <a:spLocks noChangeArrowheads="1"/>
          </p:cNvSpPr>
          <p:nvPr/>
        </p:nvSpPr>
        <p:spPr bwMode="auto">
          <a:xfrm>
            <a:off x="2918540" y="4057908"/>
            <a:ext cx="4248472" cy="523220"/>
          </a:xfrm>
          <a:prstGeom prst="rect">
            <a:avLst/>
          </a:prstGeom>
          <a:noFill/>
          <a:ln w="9525">
            <a:noFill/>
            <a:miter lim="800000"/>
            <a:headEnd/>
            <a:tailEnd/>
          </a:ln>
        </p:spPr>
        <p:txBody>
          <a:bodyPr wrap="square">
            <a:spAutoFit/>
          </a:bodyPr>
          <a:lstStyle/>
          <a:p>
            <a:r>
              <a:rPr lang="en-GB" sz="1400" b="1" u="sng" dirty="0">
                <a:latin typeface="Cordia New" pitchFamily="34" charset="-34"/>
                <a:cs typeface="Cordia New" pitchFamily="34" charset="-34"/>
              </a:rPr>
              <a:t>FXO card </a:t>
            </a:r>
            <a:r>
              <a:rPr lang="en-GB" sz="1400" b="1" dirty="0">
                <a:latin typeface="Cordia New" pitchFamily="34" charset="-34"/>
                <a:cs typeface="Cordia New" pitchFamily="34" charset="-34"/>
              </a:rPr>
              <a:t>– 16 ports which can be configured to operate using different country line parameters. </a:t>
            </a:r>
          </a:p>
        </p:txBody>
      </p:sp>
      <p:sp>
        <p:nvSpPr>
          <p:cNvPr id="35" name="TextBox 13"/>
          <p:cNvSpPr txBox="1">
            <a:spLocks noChangeArrowheads="1"/>
          </p:cNvSpPr>
          <p:nvPr/>
        </p:nvSpPr>
        <p:spPr bwMode="auto">
          <a:xfrm>
            <a:off x="2918539" y="4777988"/>
            <a:ext cx="4320480" cy="523220"/>
          </a:xfrm>
          <a:prstGeom prst="rect">
            <a:avLst/>
          </a:prstGeom>
          <a:noFill/>
          <a:ln w="9525">
            <a:noFill/>
            <a:miter lim="800000"/>
            <a:headEnd/>
            <a:tailEnd/>
          </a:ln>
        </p:spPr>
        <p:txBody>
          <a:bodyPr wrap="square">
            <a:spAutoFit/>
          </a:bodyPr>
          <a:lstStyle/>
          <a:p>
            <a:r>
              <a:rPr lang="en-GB" sz="1400" b="1" u="sng" dirty="0">
                <a:latin typeface="Cordia New" pitchFamily="34" charset="-34"/>
                <a:cs typeface="Cordia New" pitchFamily="34" charset="-34"/>
              </a:rPr>
              <a:t>Multifunction card </a:t>
            </a:r>
            <a:r>
              <a:rPr lang="en-GB" sz="1400" b="1" dirty="0">
                <a:latin typeface="Cordia New" pitchFamily="34" charset="-34"/>
                <a:cs typeface="Cordia New" pitchFamily="34" charset="-34"/>
              </a:rPr>
              <a:t>– 2xPRI and 8xFXO ports with the same functionality as the appropriate larger cards</a:t>
            </a:r>
            <a:r>
              <a:rPr lang="en-GB" sz="1400" b="1" dirty="0" smtClean="0">
                <a:latin typeface="Cordia New" pitchFamily="34" charset="-34"/>
                <a:cs typeface="Cordia New" pitchFamily="34" charset="-34"/>
              </a:rPr>
              <a:t>. ( FXS and BRI-S module optional )</a:t>
            </a:r>
            <a:endParaRPr lang="en-GB" sz="1400" b="1" dirty="0">
              <a:latin typeface="Cordia New" pitchFamily="34" charset="-34"/>
              <a:cs typeface="Cordia New" pitchFamily="34" charset="-34"/>
            </a:endParaRPr>
          </a:p>
        </p:txBody>
      </p:sp>
      <p:pic>
        <p:nvPicPr>
          <p:cNvPr id="36" name="Picture 35" descr="dell.png"/>
          <p:cNvPicPr>
            <a:picLocks noChangeAspect="1"/>
          </p:cNvPicPr>
          <p:nvPr/>
        </p:nvPicPr>
        <p:blipFill>
          <a:blip r:embed="rId9" cstate="print"/>
          <a:stretch>
            <a:fillRect/>
          </a:stretch>
        </p:blipFill>
        <p:spPr>
          <a:xfrm>
            <a:off x="758300" y="5515942"/>
            <a:ext cx="2088232" cy="216024"/>
          </a:xfrm>
          <a:prstGeom prst="rect">
            <a:avLst/>
          </a:prstGeom>
          <a:effectLst>
            <a:outerShdw blurRad="50800" dist="38100" dir="5400000" algn="t" rotWithShape="0">
              <a:prstClr val="black">
                <a:alpha val="40000"/>
              </a:prstClr>
            </a:outerShdw>
            <a:reflection blurRad="6350" stA="50000" endA="300" endPos="90000" dir="5400000" sy="-100000" algn="bl" rotWithShape="0"/>
          </a:effectLst>
        </p:spPr>
      </p:pic>
      <p:sp>
        <p:nvSpPr>
          <p:cNvPr id="37" name="TextBox 13"/>
          <p:cNvSpPr txBox="1">
            <a:spLocks noChangeArrowheads="1"/>
          </p:cNvSpPr>
          <p:nvPr/>
        </p:nvSpPr>
        <p:spPr bwMode="auto">
          <a:xfrm>
            <a:off x="2918540" y="5445224"/>
            <a:ext cx="4321175" cy="523220"/>
          </a:xfrm>
          <a:prstGeom prst="rect">
            <a:avLst/>
          </a:prstGeom>
          <a:noFill/>
          <a:ln w="9525">
            <a:noFill/>
            <a:miter lim="800000"/>
            <a:headEnd/>
            <a:tailEnd/>
          </a:ln>
        </p:spPr>
        <p:txBody>
          <a:bodyPr>
            <a:spAutoFit/>
          </a:bodyPr>
          <a:lstStyle/>
          <a:p>
            <a:r>
              <a:rPr lang="en-GB" sz="1400" b="1" u="sng" dirty="0">
                <a:latin typeface="Cordia New" pitchFamily="34" charset="-34"/>
                <a:cs typeface="Cordia New" pitchFamily="34" charset="-34"/>
              </a:rPr>
              <a:t>LAN </a:t>
            </a:r>
            <a:r>
              <a:rPr lang="en-GB" sz="1400" b="1" dirty="0">
                <a:latin typeface="Cordia New" pitchFamily="34" charset="-34"/>
                <a:cs typeface="Cordia New" pitchFamily="34" charset="-34"/>
              </a:rPr>
              <a:t>– 1U Chassis Server for better VoIP performance, up to 8 LAN ports per chassis ( multiple option available )</a:t>
            </a:r>
          </a:p>
        </p:txBody>
      </p:sp>
      <p:cxnSp>
        <p:nvCxnSpPr>
          <p:cNvPr id="39" name="Straight Connector 38"/>
          <p:cNvCxnSpPr/>
          <p:nvPr/>
        </p:nvCxnSpPr>
        <p:spPr>
          <a:xfrm>
            <a:off x="2987824" y="2564904"/>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987824" y="3284984"/>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987824" y="4005064"/>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87824" y="4653136"/>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87824" y="5373216"/>
            <a:ext cx="44644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a:blip r:embed="rId2" cstate="print"/>
          <a:stretch>
            <a:fillRect/>
          </a:stretch>
        </p:blipFill>
        <p:spPr>
          <a:xfrm>
            <a:off x="0" y="0"/>
            <a:ext cx="566039" cy="566039"/>
          </a:xfrm>
          <a:prstGeom prst="rect">
            <a:avLst/>
          </a:prstGeom>
        </p:spPr>
      </p:pic>
      <p:sp>
        <p:nvSpPr>
          <p:cNvPr id="5" name="TextBox 4"/>
          <p:cNvSpPr txBox="1"/>
          <p:nvPr/>
        </p:nvSpPr>
        <p:spPr>
          <a:xfrm>
            <a:off x="611560" y="0"/>
            <a:ext cx="2232248" cy="523220"/>
          </a:xfrm>
          <a:prstGeom prst="rect">
            <a:avLst/>
          </a:prstGeom>
          <a:noFill/>
        </p:spPr>
        <p:txBody>
          <a:bodyPr wrap="square" rtlCol="0">
            <a:spAutoFit/>
          </a:bodyPr>
          <a:lstStyle/>
          <a:p>
            <a:r>
              <a:rPr lang="en-GB" sz="2800" b="1" dirty="0" smtClean="0">
                <a:latin typeface="Arial" pitchFamily="34" charset="0"/>
                <a:cs typeface="Arial" pitchFamily="34" charset="0"/>
              </a:rPr>
              <a:t>arcatech</a:t>
            </a:r>
            <a:endParaRPr lang="en-GB" sz="2800" b="1" dirty="0">
              <a:latin typeface="Arial" pitchFamily="34" charset="0"/>
              <a:cs typeface="Arial" pitchFamily="34" charset="0"/>
            </a:endParaRPr>
          </a:p>
        </p:txBody>
      </p:sp>
      <p:sp>
        <p:nvSpPr>
          <p:cNvPr id="6" name="TextBox 5"/>
          <p:cNvSpPr txBox="1"/>
          <p:nvPr/>
        </p:nvSpPr>
        <p:spPr>
          <a:xfrm>
            <a:off x="651598" y="416230"/>
            <a:ext cx="1872208" cy="230832"/>
          </a:xfrm>
          <a:prstGeom prst="rect">
            <a:avLst/>
          </a:prstGeom>
          <a:noFill/>
        </p:spPr>
        <p:txBody>
          <a:bodyPr wrap="square" rtlCol="0">
            <a:spAutoFit/>
          </a:bodyPr>
          <a:lstStyle/>
          <a:p>
            <a:r>
              <a:rPr lang="en-GB" sz="900" b="1" dirty="0" smtClean="0"/>
              <a:t>…testing tomorrows telecoms</a:t>
            </a:r>
            <a:endParaRPr lang="en-GB" sz="900" b="1" dirty="0"/>
          </a:p>
        </p:txBody>
      </p:sp>
      <p:pic>
        <p:nvPicPr>
          <p:cNvPr id="7" name="Picture 6" descr="bg_reflect.png"/>
          <p:cNvPicPr>
            <a:picLocks noChangeAspect="1"/>
          </p:cNvPicPr>
          <p:nvPr/>
        </p:nvPicPr>
        <p:blipFill>
          <a:blip r:embed="rId3" cstate="print"/>
          <a:stretch>
            <a:fillRect/>
          </a:stretch>
        </p:blipFill>
        <p:spPr>
          <a:xfrm>
            <a:off x="0" y="5993904"/>
            <a:ext cx="9144000" cy="864096"/>
          </a:xfrm>
          <a:prstGeom prst="rect">
            <a:avLst/>
          </a:prstGeom>
        </p:spPr>
      </p:pic>
      <p:sp>
        <p:nvSpPr>
          <p:cNvPr id="8" name="Rectangle 7"/>
          <p:cNvSpPr/>
          <p:nvPr/>
        </p:nvSpPr>
        <p:spPr>
          <a:xfrm>
            <a:off x="683568" y="982469"/>
            <a:ext cx="5544616" cy="3970318"/>
          </a:xfrm>
          <a:prstGeom prst="rect">
            <a:avLst/>
          </a:prstGeom>
        </p:spPr>
        <p:txBody>
          <a:bodyPr wrap="square">
            <a:spAutoFit/>
          </a:bodyPr>
          <a:lstStyle/>
          <a:p>
            <a:r>
              <a:rPr lang="en-GB" sz="2800" b="1" dirty="0" smtClean="0">
                <a:solidFill>
                  <a:srgbClr val="C00000"/>
                </a:solidFill>
                <a:latin typeface="Cordia New" pitchFamily="34" charset="-34"/>
                <a:cs typeface="Cordia New" pitchFamily="34" charset="-34"/>
              </a:rPr>
              <a:t>5. Applications and Solutions Build on Harmony</a:t>
            </a:r>
          </a:p>
          <a:p>
            <a:endParaRPr lang="en-GB" sz="2800" b="1" dirty="0" smtClean="0">
              <a:solidFill>
                <a:srgbClr val="C00000"/>
              </a:solidFill>
              <a:latin typeface="Cordia New" pitchFamily="34" charset="-34"/>
              <a:cs typeface="Cordia New" pitchFamily="34" charset="-34"/>
            </a:endParaRPr>
          </a:p>
          <a:p>
            <a:pPr marL="457200" indent="-457200">
              <a:buClr>
                <a:srgbClr val="C00000"/>
              </a:buClr>
              <a:buFont typeface="Wingdings" pitchFamily="2" charset="2"/>
              <a:buChar char="§"/>
            </a:pPr>
            <a:r>
              <a:rPr lang="en-GB" sz="2800" b="1" dirty="0" smtClean="0">
                <a:latin typeface="Cordia New" pitchFamily="34" charset="-34"/>
                <a:cs typeface="Cordia New" pitchFamily="34" charset="-34"/>
              </a:rPr>
              <a:t>Interoperability Tests</a:t>
            </a:r>
          </a:p>
          <a:p>
            <a:pPr marL="457200" indent="-457200">
              <a:buClr>
                <a:srgbClr val="C00000"/>
              </a:buClr>
              <a:buFont typeface="Wingdings" pitchFamily="2" charset="2"/>
              <a:buChar char="§"/>
            </a:pPr>
            <a:r>
              <a:rPr lang="en-GB" sz="2800" b="1" dirty="0" smtClean="0">
                <a:latin typeface="Cordia New" pitchFamily="34" charset="-34"/>
                <a:cs typeface="Cordia New" pitchFamily="34" charset="-34"/>
              </a:rPr>
              <a:t>Monitoring</a:t>
            </a:r>
          </a:p>
          <a:p>
            <a:pPr marL="457200" indent="-457200">
              <a:buClr>
                <a:srgbClr val="C00000"/>
              </a:buClr>
              <a:buFont typeface="Wingdings" pitchFamily="2" charset="2"/>
              <a:buChar char="§"/>
            </a:pPr>
            <a:r>
              <a:rPr lang="en-GB" sz="2800" b="1" dirty="0" smtClean="0">
                <a:latin typeface="Cordia New" pitchFamily="34" charset="-34"/>
                <a:cs typeface="Cordia New" pitchFamily="34" charset="-34"/>
              </a:rPr>
              <a:t>Regression Tests</a:t>
            </a:r>
          </a:p>
          <a:p>
            <a:pPr marL="457200" indent="-457200">
              <a:buClr>
                <a:srgbClr val="C00000"/>
              </a:buClr>
              <a:buFont typeface="Wingdings" pitchFamily="2" charset="2"/>
              <a:buChar char="§"/>
            </a:pPr>
            <a:r>
              <a:rPr lang="en-GB" sz="2800" b="1" dirty="0" smtClean="0">
                <a:latin typeface="Cordia New" pitchFamily="34" charset="-34"/>
                <a:cs typeface="Cordia New" pitchFamily="34" charset="-34"/>
              </a:rPr>
              <a:t>IMS Benchmark </a:t>
            </a:r>
          </a:p>
          <a:p>
            <a:pPr marL="457200" indent="-457200">
              <a:buClr>
                <a:srgbClr val="C00000"/>
              </a:buClr>
              <a:buFont typeface="Wingdings" pitchFamily="2" charset="2"/>
              <a:buChar char="§"/>
            </a:pPr>
            <a:r>
              <a:rPr lang="en-GB" sz="2800" b="1" dirty="0" smtClean="0">
                <a:latin typeface="Cordia New" pitchFamily="34" charset="-34"/>
                <a:cs typeface="Cordia New" pitchFamily="34" charset="-34"/>
              </a:rPr>
              <a:t>Gateway testing</a:t>
            </a:r>
          </a:p>
          <a:p>
            <a:pPr marL="457200" indent="-457200">
              <a:buAutoNum type="arabicPeriod"/>
            </a:pPr>
            <a:endParaRPr lang="en-GB" sz="2800" b="1" dirty="0" smtClean="0">
              <a:latin typeface="Cordia New" pitchFamily="34" charset="-34"/>
              <a:cs typeface="Cordia New" pitchFamily="34" charset="-34"/>
            </a:endParaRPr>
          </a:p>
          <a:p>
            <a:pPr marL="457200" indent="-457200">
              <a:buAutoNum type="arabicPeriod"/>
            </a:pPr>
            <a:endParaRPr lang="en-GB" sz="2800" b="1" dirty="0" smtClean="0">
              <a:solidFill>
                <a:srgbClr val="C00000"/>
              </a:solidFill>
              <a:latin typeface="Cordia New" pitchFamily="34" charset="-34"/>
              <a:cs typeface="Cordia New" pitchFamily="34" charset="-34"/>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a:blip r:embed="rId2" cstate="print"/>
          <a:stretch>
            <a:fillRect/>
          </a:stretch>
        </p:blipFill>
        <p:spPr>
          <a:xfrm>
            <a:off x="0" y="0"/>
            <a:ext cx="566039" cy="566039"/>
          </a:xfrm>
          <a:prstGeom prst="rect">
            <a:avLst/>
          </a:prstGeom>
        </p:spPr>
      </p:pic>
      <p:sp>
        <p:nvSpPr>
          <p:cNvPr id="5" name="TextBox 4"/>
          <p:cNvSpPr txBox="1"/>
          <p:nvPr/>
        </p:nvSpPr>
        <p:spPr>
          <a:xfrm>
            <a:off x="611560" y="0"/>
            <a:ext cx="2232248" cy="523220"/>
          </a:xfrm>
          <a:prstGeom prst="rect">
            <a:avLst/>
          </a:prstGeom>
          <a:noFill/>
        </p:spPr>
        <p:txBody>
          <a:bodyPr wrap="square" rtlCol="0">
            <a:spAutoFit/>
          </a:bodyPr>
          <a:lstStyle/>
          <a:p>
            <a:r>
              <a:rPr lang="en-GB" sz="2800" b="1" dirty="0" smtClean="0">
                <a:latin typeface="Arial" pitchFamily="34" charset="0"/>
                <a:cs typeface="Arial" pitchFamily="34" charset="0"/>
              </a:rPr>
              <a:t>arcatech</a:t>
            </a:r>
            <a:endParaRPr lang="en-GB" sz="2800" b="1" dirty="0">
              <a:latin typeface="Arial" pitchFamily="34" charset="0"/>
              <a:cs typeface="Arial" pitchFamily="34" charset="0"/>
            </a:endParaRPr>
          </a:p>
        </p:txBody>
      </p:sp>
      <p:sp>
        <p:nvSpPr>
          <p:cNvPr id="6" name="TextBox 5"/>
          <p:cNvSpPr txBox="1"/>
          <p:nvPr/>
        </p:nvSpPr>
        <p:spPr>
          <a:xfrm>
            <a:off x="651598" y="416230"/>
            <a:ext cx="1872208" cy="230832"/>
          </a:xfrm>
          <a:prstGeom prst="rect">
            <a:avLst/>
          </a:prstGeom>
          <a:noFill/>
        </p:spPr>
        <p:txBody>
          <a:bodyPr wrap="square" rtlCol="0">
            <a:spAutoFit/>
          </a:bodyPr>
          <a:lstStyle/>
          <a:p>
            <a:r>
              <a:rPr lang="en-GB" sz="900" b="1" dirty="0" smtClean="0"/>
              <a:t>…testing tomorrows telecoms</a:t>
            </a:r>
            <a:endParaRPr lang="en-GB" sz="900" b="1" dirty="0"/>
          </a:p>
        </p:txBody>
      </p:sp>
      <p:pic>
        <p:nvPicPr>
          <p:cNvPr id="7" name="Picture 6" descr="bg_reflect.png"/>
          <p:cNvPicPr>
            <a:picLocks noChangeAspect="1"/>
          </p:cNvPicPr>
          <p:nvPr/>
        </p:nvPicPr>
        <p:blipFill>
          <a:blip r:embed="rId3" cstate="print"/>
          <a:stretch>
            <a:fillRect/>
          </a:stretch>
        </p:blipFill>
        <p:spPr>
          <a:xfrm>
            <a:off x="0" y="5993904"/>
            <a:ext cx="9144000" cy="864096"/>
          </a:xfrm>
          <a:prstGeom prst="rect">
            <a:avLst/>
          </a:prstGeom>
        </p:spPr>
      </p:pic>
      <p:sp>
        <p:nvSpPr>
          <p:cNvPr id="8" name="Rectangle 7"/>
          <p:cNvSpPr/>
          <p:nvPr/>
        </p:nvSpPr>
        <p:spPr>
          <a:xfrm>
            <a:off x="683568" y="982469"/>
            <a:ext cx="5544616" cy="2246769"/>
          </a:xfrm>
          <a:prstGeom prst="rect">
            <a:avLst/>
          </a:prstGeom>
        </p:spPr>
        <p:txBody>
          <a:bodyPr wrap="square">
            <a:spAutoFit/>
          </a:bodyPr>
          <a:lstStyle/>
          <a:p>
            <a:r>
              <a:rPr lang="en-GB" sz="2800" b="1" dirty="0" smtClean="0">
                <a:solidFill>
                  <a:srgbClr val="C00000"/>
                </a:solidFill>
                <a:latin typeface="Cordia New" pitchFamily="34" charset="-34"/>
                <a:cs typeface="Cordia New" pitchFamily="34" charset="-34"/>
              </a:rPr>
              <a:t>5. Applications and Solutions Built on Harmony</a:t>
            </a:r>
          </a:p>
          <a:p>
            <a:endParaRPr lang="en-GB" sz="2800" b="1" dirty="0" smtClean="0">
              <a:solidFill>
                <a:srgbClr val="C00000"/>
              </a:solidFill>
              <a:latin typeface="Cordia New" pitchFamily="34" charset="-34"/>
              <a:cs typeface="Cordia New" pitchFamily="34" charset="-34"/>
            </a:endParaRPr>
          </a:p>
          <a:p>
            <a:pPr marL="457200" indent="-457200">
              <a:buClr>
                <a:srgbClr val="C00000"/>
              </a:buClr>
              <a:buFont typeface="Wingdings" pitchFamily="2" charset="2"/>
              <a:buChar char="§"/>
            </a:pPr>
            <a:r>
              <a:rPr lang="en-GB" sz="2800" b="1" dirty="0" smtClean="0">
                <a:latin typeface="Cordia New" pitchFamily="34" charset="-34"/>
                <a:cs typeface="Cordia New" pitchFamily="34" charset="-34"/>
              </a:rPr>
              <a:t>Gateway Testing</a:t>
            </a:r>
          </a:p>
          <a:p>
            <a:pPr marL="457200" indent="-457200">
              <a:buAutoNum type="arabicPeriod"/>
            </a:pPr>
            <a:endParaRPr lang="en-GB" sz="2800" b="1" dirty="0" smtClean="0">
              <a:latin typeface="Cordia New" pitchFamily="34" charset="-34"/>
              <a:cs typeface="Cordia New" pitchFamily="34" charset="-34"/>
            </a:endParaRPr>
          </a:p>
          <a:p>
            <a:pPr marL="457200" indent="-457200">
              <a:buAutoNum type="arabicPeriod"/>
            </a:pPr>
            <a:endParaRPr lang="en-GB" sz="2800" b="1" dirty="0" smtClean="0">
              <a:solidFill>
                <a:srgbClr val="C00000"/>
              </a:solidFill>
              <a:latin typeface="Cordia New" pitchFamily="34" charset="-34"/>
              <a:cs typeface="Cordia New" pitchFamily="34" charset="-34"/>
            </a:endParaRPr>
          </a:p>
        </p:txBody>
      </p:sp>
      <p:sp>
        <p:nvSpPr>
          <p:cNvPr id="9" name="TextBox 8"/>
          <p:cNvSpPr txBox="1"/>
          <p:nvPr/>
        </p:nvSpPr>
        <p:spPr>
          <a:xfrm>
            <a:off x="3275856" y="5585387"/>
            <a:ext cx="1296144" cy="477054"/>
          </a:xfrm>
          <a:prstGeom prst="rect">
            <a:avLst/>
          </a:prstGeom>
          <a:noFill/>
        </p:spPr>
        <p:txBody>
          <a:bodyPr wrap="square" rtlCol="0">
            <a:spAutoFit/>
          </a:bodyPr>
          <a:lstStyle/>
          <a:p>
            <a:pPr algn="ctr"/>
            <a:r>
              <a:rPr lang="en-GB" sz="1400" b="1" dirty="0" smtClean="0">
                <a:latin typeface="Cordia New" pitchFamily="34" charset="-34"/>
                <a:cs typeface="Cordia New" pitchFamily="34" charset="-34"/>
              </a:rPr>
              <a:t>SIMULATOR</a:t>
            </a:r>
          </a:p>
          <a:p>
            <a:pPr algn="ctr"/>
            <a:r>
              <a:rPr lang="en-GB" sz="1100" dirty="0" smtClean="0">
                <a:latin typeface="Cordia New" pitchFamily="34" charset="-34"/>
                <a:cs typeface="Cordia New" pitchFamily="34" charset="-34"/>
              </a:rPr>
              <a:t>Emutel™ Harmony</a:t>
            </a:r>
            <a:endParaRPr lang="en-GB" sz="1100" dirty="0">
              <a:latin typeface="Cordia New" pitchFamily="34" charset="-34"/>
              <a:cs typeface="Cordia New" pitchFamily="34" charset="-34"/>
            </a:endParaRPr>
          </a:p>
        </p:txBody>
      </p:sp>
      <p:sp>
        <p:nvSpPr>
          <p:cNvPr id="11" name="TextBox 5"/>
          <p:cNvSpPr txBox="1">
            <a:spLocks noChangeArrowheads="1"/>
          </p:cNvSpPr>
          <p:nvPr/>
        </p:nvSpPr>
        <p:spPr bwMode="auto">
          <a:xfrm>
            <a:off x="611560" y="2492896"/>
            <a:ext cx="5400600" cy="923330"/>
          </a:xfrm>
          <a:prstGeom prst="rect">
            <a:avLst/>
          </a:prstGeom>
          <a:noFill/>
          <a:ln w="9525">
            <a:noFill/>
            <a:miter lim="800000"/>
            <a:headEnd/>
            <a:tailEnd/>
          </a:ln>
        </p:spPr>
        <p:txBody>
          <a:bodyPr wrap="square">
            <a:spAutoFit/>
          </a:bodyPr>
          <a:lstStyle/>
          <a:p>
            <a:r>
              <a:rPr lang="en-GB" b="1" dirty="0" smtClean="0">
                <a:latin typeface="Cordia New" pitchFamily="34" charset="-34"/>
                <a:cs typeface="Cordia New" pitchFamily="34" charset="-34"/>
              </a:rPr>
              <a:t>In this emutel Harmony is being used in a wrap around scenario to test an IP gateway. The windows application provides ease of script writing and configuration, and also analysis of the call being made.</a:t>
            </a:r>
          </a:p>
        </p:txBody>
      </p:sp>
      <p:pic>
        <p:nvPicPr>
          <p:cNvPr id="12" name="Picture 11" descr="4u_front copy.png"/>
          <p:cNvPicPr>
            <a:picLocks noChangeAspect="1"/>
          </p:cNvPicPr>
          <p:nvPr/>
        </p:nvPicPr>
        <p:blipFill>
          <a:blip r:embed="rId4" cstate="print"/>
          <a:stretch>
            <a:fillRect/>
          </a:stretch>
        </p:blipFill>
        <p:spPr>
          <a:xfrm>
            <a:off x="3298387" y="4869160"/>
            <a:ext cx="1309109" cy="981831"/>
          </a:xfrm>
          <a:prstGeom prst="rect">
            <a:avLst/>
          </a:prstGeom>
          <a:ln>
            <a:noFill/>
          </a:ln>
          <a:effectLst>
            <a:outerShdw blurRad="190500" algn="tl" rotWithShape="0">
              <a:srgbClr val="000000">
                <a:alpha val="70000"/>
              </a:srgbClr>
            </a:outerShdw>
          </a:effectLst>
        </p:spPr>
      </p:pic>
      <p:sp>
        <p:nvSpPr>
          <p:cNvPr id="13" name="Cloud 12"/>
          <p:cNvSpPr/>
          <p:nvPr/>
        </p:nvSpPr>
        <p:spPr>
          <a:xfrm>
            <a:off x="6300192" y="3284984"/>
            <a:ext cx="2483768" cy="2592288"/>
          </a:xfrm>
          <a:prstGeom prst="clou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solidFill>
                <a:schemeClr val="tx1"/>
              </a:solidFill>
              <a:latin typeface="Cordia New" pitchFamily="34" charset="-34"/>
              <a:cs typeface="Cordia New" pitchFamily="34" charset="-34"/>
            </a:endParaRPr>
          </a:p>
        </p:txBody>
      </p:sp>
      <p:pic>
        <p:nvPicPr>
          <p:cNvPr id="14" name="Picture 13" descr="2u_front copy.png"/>
          <p:cNvPicPr>
            <a:picLocks noChangeAspect="1"/>
          </p:cNvPicPr>
          <p:nvPr/>
        </p:nvPicPr>
        <p:blipFill>
          <a:blip r:embed="rId5" cstate="print"/>
          <a:stretch>
            <a:fillRect/>
          </a:stretch>
        </p:blipFill>
        <p:spPr>
          <a:xfrm>
            <a:off x="7236296" y="3732753"/>
            <a:ext cx="1080120" cy="848375"/>
          </a:xfrm>
          <a:prstGeom prst="rect">
            <a:avLst/>
          </a:prstGeom>
          <a:ln>
            <a:noFill/>
          </a:ln>
          <a:effectLst/>
        </p:spPr>
      </p:pic>
      <p:pic>
        <p:nvPicPr>
          <p:cNvPr id="15" name="Picture 14" descr="2u_front copy.png"/>
          <p:cNvPicPr>
            <a:picLocks noChangeAspect="1"/>
          </p:cNvPicPr>
          <p:nvPr/>
        </p:nvPicPr>
        <p:blipFill>
          <a:blip r:embed="rId6" cstate="print"/>
          <a:stretch>
            <a:fillRect/>
          </a:stretch>
        </p:blipFill>
        <p:spPr>
          <a:xfrm>
            <a:off x="6804248" y="4149080"/>
            <a:ext cx="1080120" cy="844261"/>
          </a:xfrm>
          <a:prstGeom prst="rect">
            <a:avLst/>
          </a:prstGeom>
          <a:ln>
            <a:noFill/>
          </a:ln>
          <a:effectLst/>
        </p:spPr>
      </p:pic>
      <p:pic>
        <p:nvPicPr>
          <p:cNvPr id="16" name="Picture 15" descr="2u_front copy.png"/>
          <p:cNvPicPr>
            <a:picLocks noChangeAspect="1"/>
          </p:cNvPicPr>
          <p:nvPr/>
        </p:nvPicPr>
        <p:blipFill>
          <a:blip r:embed="rId7" cstate="print"/>
          <a:stretch>
            <a:fillRect/>
          </a:stretch>
        </p:blipFill>
        <p:spPr>
          <a:xfrm>
            <a:off x="7020272" y="4653136"/>
            <a:ext cx="1114159" cy="871046"/>
          </a:xfrm>
          <a:prstGeom prst="rect">
            <a:avLst/>
          </a:prstGeom>
          <a:ln>
            <a:noFill/>
          </a:ln>
          <a:effectLst/>
        </p:spPr>
      </p:pic>
      <p:pic>
        <p:nvPicPr>
          <p:cNvPr id="17" name="Picture 16" descr="laptop.png"/>
          <p:cNvPicPr>
            <a:picLocks noChangeAspect="1"/>
          </p:cNvPicPr>
          <p:nvPr/>
        </p:nvPicPr>
        <p:blipFill>
          <a:blip r:embed="rId8" cstate="print"/>
          <a:stretch>
            <a:fillRect/>
          </a:stretch>
        </p:blipFill>
        <p:spPr>
          <a:xfrm>
            <a:off x="4932040" y="3573016"/>
            <a:ext cx="1224136" cy="789567"/>
          </a:xfrm>
          <a:prstGeom prst="rect">
            <a:avLst/>
          </a:prstGeom>
          <a:ln>
            <a:noFill/>
          </a:ln>
          <a:effectLst>
            <a:outerShdw blurRad="292100" dist="139700" dir="2700000" algn="tl" rotWithShape="0">
              <a:srgbClr val="333333">
                <a:alpha val="65000"/>
              </a:srgbClr>
            </a:outerShdw>
          </a:effectLst>
        </p:spPr>
      </p:pic>
      <p:pic>
        <p:nvPicPr>
          <p:cNvPr id="18" name="Picture 17" descr="router copy.png"/>
          <p:cNvPicPr>
            <a:picLocks noChangeAspect="1"/>
          </p:cNvPicPr>
          <p:nvPr/>
        </p:nvPicPr>
        <p:blipFill>
          <a:blip r:embed="rId9" cstate="print"/>
          <a:stretch>
            <a:fillRect/>
          </a:stretch>
        </p:blipFill>
        <p:spPr>
          <a:xfrm>
            <a:off x="3635896" y="4365104"/>
            <a:ext cx="567335" cy="504056"/>
          </a:xfrm>
          <a:prstGeom prst="rect">
            <a:avLst/>
          </a:prstGeom>
          <a:effectLst>
            <a:outerShdw blurRad="50800" dist="38100" dir="5400000" algn="t" rotWithShape="0">
              <a:prstClr val="black">
                <a:alpha val="40000"/>
              </a:prstClr>
            </a:outerShdw>
          </a:effectLst>
        </p:spPr>
      </p:pic>
      <p:cxnSp>
        <p:nvCxnSpPr>
          <p:cNvPr id="19" name="Shape 18"/>
          <p:cNvCxnSpPr>
            <a:endCxn id="18" idx="1"/>
          </p:cNvCxnSpPr>
          <p:nvPr/>
        </p:nvCxnSpPr>
        <p:spPr>
          <a:xfrm rot="5400000" flipH="1" flipV="1">
            <a:off x="3257854" y="4707142"/>
            <a:ext cx="468052" cy="288032"/>
          </a:xfrm>
          <a:prstGeom prst="bentConnector2">
            <a:avLst/>
          </a:prstGeom>
          <a:ln w="158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a:stCxn id="18" idx="3"/>
          </p:cNvCxnSpPr>
          <p:nvPr/>
        </p:nvCxnSpPr>
        <p:spPr>
          <a:xfrm>
            <a:off x="4203231" y="4617132"/>
            <a:ext cx="296761" cy="540060"/>
          </a:xfrm>
          <a:prstGeom prst="bentConnector2">
            <a:avLst/>
          </a:prstGeom>
          <a:ln w="158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99590" y="4247510"/>
            <a:ext cx="668773" cy="261610"/>
          </a:xfrm>
          <a:prstGeom prst="rect">
            <a:avLst/>
          </a:prstGeom>
          <a:noFill/>
        </p:spPr>
        <p:txBody>
          <a:bodyPr wrap="none" rtlCol="0">
            <a:spAutoFit/>
          </a:bodyPr>
          <a:lstStyle/>
          <a:p>
            <a:r>
              <a:rPr lang="en-GB" sz="1100" b="1" dirty="0" smtClean="0">
                <a:latin typeface="Cordia New" pitchFamily="34" charset="-34"/>
                <a:cs typeface="Cordia New" pitchFamily="34" charset="-34"/>
              </a:rPr>
              <a:t>IP Gateway</a:t>
            </a:r>
            <a:endParaRPr lang="en-GB" sz="1100" b="1" dirty="0">
              <a:latin typeface="Cordia New" pitchFamily="34" charset="-34"/>
              <a:cs typeface="Cordia New" pitchFamily="34" charset="-34"/>
            </a:endParaRPr>
          </a:p>
        </p:txBody>
      </p:sp>
      <p:cxnSp>
        <p:nvCxnSpPr>
          <p:cNvPr id="22" name="Shape 21"/>
          <p:cNvCxnSpPr>
            <a:stCxn id="12" idx="3"/>
            <a:endCxn id="17" idx="2"/>
          </p:cNvCxnSpPr>
          <p:nvPr/>
        </p:nvCxnSpPr>
        <p:spPr>
          <a:xfrm flipV="1">
            <a:off x="4607496" y="4362584"/>
            <a:ext cx="936612" cy="997492"/>
          </a:xfrm>
          <a:prstGeom prst="bentConnector2">
            <a:avLst/>
          </a:prstGeom>
          <a:ln w="158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45703" y="3383414"/>
            <a:ext cx="894797" cy="261610"/>
          </a:xfrm>
          <a:prstGeom prst="rect">
            <a:avLst/>
          </a:prstGeom>
          <a:noFill/>
        </p:spPr>
        <p:txBody>
          <a:bodyPr wrap="none" rtlCol="0">
            <a:spAutoFit/>
          </a:bodyPr>
          <a:lstStyle/>
          <a:p>
            <a:r>
              <a:rPr lang="en-GB" sz="1100" b="1" dirty="0" smtClean="0">
                <a:latin typeface="Cordia New" pitchFamily="34" charset="-34"/>
                <a:cs typeface="Cordia New" pitchFamily="34" charset="-34"/>
              </a:rPr>
              <a:t>Configuration PC</a:t>
            </a:r>
            <a:endParaRPr lang="en-GB" sz="1100" b="1" dirty="0">
              <a:latin typeface="Cordia New" pitchFamily="34" charset="-34"/>
              <a:cs typeface="Cordia New" pitchFamily="34" charset="-34"/>
            </a:endParaRPr>
          </a:p>
        </p:txBody>
      </p:sp>
      <p:cxnSp>
        <p:nvCxnSpPr>
          <p:cNvPr id="24" name="Straight Arrow Connector 23"/>
          <p:cNvCxnSpPr/>
          <p:nvPr/>
        </p:nvCxnSpPr>
        <p:spPr>
          <a:xfrm>
            <a:off x="5724128" y="3861048"/>
            <a:ext cx="936104" cy="216024"/>
          </a:xfrm>
          <a:prstGeom prst="straightConnector1">
            <a:avLst/>
          </a:prstGeom>
          <a:ln w="15875">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a:blip r:embed="rId2" cstate="print"/>
          <a:stretch>
            <a:fillRect/>
          </a:stretch>
        </p:blipFill>
        <p:spPr>
          <a:xfrm>
            <a:off x="0" y="0"/>
            <a:ext cx="566039" cy="566039"/>
          </a:xfrm>
          <a:prstGeom prst="rect">
            <a:avLst/>
          </a:prstGeom>
        </p:spPr>
      </p:pic>
      <p:sp>
        <p:nvSpPr>
          <p:cNvPr id="5" name="TextBox 4"/>
          <p:cNvSpPr txBox="1"/>
          <p:nvPr/>
        </p:nvSpPr>
        <p:spPr>
          <a:xfrm>
            <a:off x="611560" y="0"/>
            <a:ext cx="2232248" cy="523220"/>
          </a:xfrm>
          <a:prstGeom prst="rect">
            <a:avLst/>
          </a:prstGeom>
          <a:noFill/>
        </p:spPr>
        <p:txBody>
          <a:bodyPr wrap="square" rtlCol="0">
            <a:spAutoFit/>
          </a:bodyPr>
          <a:lstStyle/>
          <a:p>
            <a:r>
              <a:rPr lang="en-GB" sz="2800" b="1" dirty="0" smtClean="0">
                <a:latin typeface="Arial" pitchFamily="34" charset="0"/>
                <a:cs typeface="Arial" pitchFamily="34" charset="0"/>
              </a:rPr>
              <a:t>arcatech</a:t>
            </a:r>
            <a:endParaRPr lang="en-GB" sz="2800" b="1" dirty="0">
              <a:latin typeface="Arial" pitchFamily="34" charset="0"/>
              <a:cs typeface="Arial" pitchFamily="34" charset="0"/>
            </a:endParaRPr>
          </a:p>
        </p:txBody>
      </p:sp>
      <p:sp>
        <p:nvSpPr>
          <p:cNvPr id="6" name="TextBox 5"/>
          <p:cNvSpPr txBox="1"/>
          <p:nvPr/>
        </p:nvSpPr>
        <p:spPr>
          <a:xfrm>
            <a:off x="651598" y="416230"/>
            <a:ext cx="1872208" cy="230832"/>
          </a:xfrm>
          <a:prstGeom prst="rect">
            <a:avLst/>
          </a:prstGeom>
          <a:noFill/>
        </p:spPr>
        <p:txBody>
          <a:bodyPr wrap="square" rtlCol="0">
            <a:spAutoFit/>
          </a:bodyPr>
          <a:lstStyle/>
          <a:p>
            <a:r>
              <a:rPr lang="en-GB" sz="900" b="1" dirty="0" smtClean="0"/>
              <a:t>…testing tomorrows telecoms</a:t>
            </a:r>
            <a:endParaRPr lang="en-GB" sz="900" b="1" dirty="0"/>
          </a:p>
        </p:txBody>
      </p:sp>
      <p:pic>
        <p:nvPicPr>
          <p:cNvPr id="7" name="Picture 6" descr="bg_reflect.png"/>
          <p:cNvPicPr>
            <a:picLocks noChangeAspect="1"/>
          </p:cNvPicPr>
          <p:nvPr/>
        </p:nvPicPr>
        <p:blipFill>
          <a:blip r:embed="rId3" cstate="print"/>
          <a:stretch>
            <a:fillRect/>
          </a:stretch>
        </p:blipFill>
        <p:spPr>
          <a:xfrm>
            <a:off x="0" y="5993904"/>
            <a:ext cx="9144000" cy="864096"/>
          </a:xfrm>
          <a:prstGeom prst="rect">
            <a:avLst/>
          </a:prstGeom>
        </p:spPr>
      </p:pic>
      <p:sp>
        <p:nvSpPr>
          <p:cNvPr id="8" name="Rectangle 7"/>
          <p:cNvSpPr/>
          <p:nvPr/>
        </p:nvSpPr>
        <p:spPr>
          <a:xfrm>
            <a:off x="683568" y="982469"/>
            <a:ext cx="5544616" cy="1815882"/>
          </a:xfrm>
          <a:prstGeom prst="rect">
            <a:avLst/>
          </a:prstGeom>
        </p:spPr>
        <p:txBody>
          <a:bodyPr wrap="square">
            <a:spAutoFit/>
          </a:bodyPr>
          <a:lstStyle/>
          <a:p>
            <a:r>
              <a:rPr lang="en-GB" sz="2800" b="1" dirty="0" smtClean="0">
                <a:solidFill>
                  <a:srgbClr val="C00000"/>
                </a:solidFill>
                <a:latin typeface="Cordia New" pitchFamily="34" charset="-34"/>
                <a:cs typeface="Cordia New" pitchFamily="34" charset="-34"/>
              </a:rPr>
              <a:t>5. Applications and Solutions Built on Harmony</a:t>
            </a:r>
          </a:p>
          <a:p>
            <a:endParaRPr lang="en-GB" sz="2800" b="1" dirty="0" smtClean="0">
              <a:solidFill>
                <a:srgbClr val="C00000"/>
              </a:solidFill>
              <a:latin typeface="Cordia New" pitchFamily="34" charset="-34"/>
              <a:cs typeface="Cordia New" pitchFamily="34" charset="-34"/>
            </a:endParaRPr>
          </a:p>
          <a:p>
            <a:pPr marL="457200" indent="-457200">
              <a:buClr>
                <a:srgbClr val="C00000"/>
              </a:buClr>
              <a:buFont typeface="Wingdings" pitchFamily="2" charset="2"/>
              <a:buChar char="§"/>
            </a:pPr>
            <a:r>
              <a:rPr lang="en-GB" sz="2800" b="1" dirty="0" smtClean="0">
                <a:latin typeface="Cordia New" pitchFamily="34" charset="-34"/>
                <a:cs typeface="Cordia New" pitchFamily="34" charset="-34"/>
              </a:rPr>
              <a:t>Regression Testing</a:t>
            </a:r>
          </a:p>
          <a:p>
            <a:pPr marL="457200" indent="-457200">
              <a:buAutoNum type="arabicPeriod"/>
            </a:pPr>
            <a:endParaRPr lang="en-GB" sz="2800" b="1" dirty="0" smtClean="0">
              <a:solidFill>
                <a:srgbClr val="C00000"/>
              </a:solidFill>
              <a:latin typeface="Cordia New" pitchFamily="34" charset="-34"/>
              <a:cs typeface="Cordia New" pitchFamily="34" charset="-34"/>
            </a:endParaRPr>
          </a:p>
        </p:txBody>
      </p:sp>
      <p:sp>
        <p:nvSpPr>
          <p:cNvPr id="10" name="TextBox 5"/>
          <p:cNvSpPr txBox="1">
            <a:spLocks noChangeArrowheads="1"/>
          </p:cNvSpPr>
          <p:nvPr/>
        </p:nvSpPr>
        <p:spPr bwMode="auto">
          <a:xfrm>
            <a:off x="611560" y="2492896"/>
            <a:ext cx="4104456" cy="2308324"/>
          </a:xfrm>
          <a:prstGeom prst="rect">
            <a:avLst/>
          </a:prstGeom>
          <a:noFill/>
          <a:ln w="9525">
            <a:noFill/>
            <a:miter lim="800000"/>
            <a:headEnd/>
            <a:tailEnd/>
          </a:ln>
        </p:spPr>
        <p:txBody>
          <a:bodyPr wrap="square">
            <a:spAutoFit/>
          </a:bodyPr>
          <a:lstStyle/>
          <a:p>
            <a:r>
              <a:rPr lang="en-GB" b="1" dirty="0" smtClean="0">
                <a:latin typeface="Cordia New" pitchFamily="34" charset="-34"/>
                <a:cs typeface="Cordia New" pitchFamily="34" charset="-34"/>
              </a:rPr>
              <a:t>Many equipment manufacturers are using manual testing as a way to prove their equipment. This is costly and it is also difficult to maintain high standards of repeatability of test scenarios. Through the project life cycle new software releases and upgrades need to be repeatedly and rigorously validated to ensure that the product does not loose functionality of stability as a result of the developments.</a:t>
            </a:r>
          </a:p>
        </p:txBody>
      </p:sp>
      <p:pic>
        <p:nvPicPr>
          <p:cNvPr id="24" name="Picture 23" descr="router copy.png"/>
          <p:cNvPicPr>
            <a:picLocks noChangeAspect="1"/>
          </p:cNvPicPr>
          <p:nvPr/>
        </p:nvPicPr>
        <p:blipFill>
          <a:blip r:embed="rId4" cstate="print"/>
          <a:stretch>
            <a:fillRect/>
          </a:stretch>
        </p:blipFill>
        <p:spPr>
          <a:xfrm>
            <a:off x="6927158" y="4455114"/>
            <a:ext cx="597170" cy="530563"/>
          </a:xfrm>
          <a:prstGeom prst="rect">
            <a:avLst/>
          </a:prstGeom>
          <a:effectLst>
            <a:outerShdw blurRad="50800" dist="38100" dir="5400000" algn="t" rotWithShape="0">
              <a:prstClr val="black">
                <a:alpha val="40000"/>
              </a:prstClr>
            </a:outerShdw>
          </a:effectLst>
        </p:spPr>
      </p:pic>
      <p:pic>
        <p:nvPicPr>
          <p:cNvPr id="25" name="Picture 24" descr="router copy.png"/>
          <p:cNvPicPr>
            <a:picLocks noChangeAspect="1"/>
          </p:cNvPicPr>
          <p:nvPr/>
        </p:nvPicPr>
        <p:blipFill>
          <a:blip r:embed="rId5" cstate="print"/>
          <a:stretch>
            <a:fillRect/>
          </a:stretch>
        </p:blipFill>
        <p:spPr>
          <a:xfrm>
            <a:off x="6300192" y="4527123"/>
            <a:ext cx="567335" cy="504056"/>
          </a:xfrm>
          <a:prstGeom prst="rect">
            <a:avLst/>
          </a:prstGeom>
          <a:effectLst>
            <a:outerShdw blurRad="50800" dist="38100" dir="5400000" algn="t" rotWithShape="0">
              <a:prstClr val="black">
                <a:alpha val="40000"/>
              </a:prstClr>
            </a:outerShdw>
          </a:effectLst>
        </p:spPr>
      </p:pic>
      <p:pic>
        <p:nvPicPr>
          <p:cNvPr id="26" name="Picture 25" descr="router copy.png"/>
          <p:cNvPicPr>
            <a:picLocks noChangeAspect="1"/>
          </p:cNvPicPr>
          <p:nvPr/>
        </p:nvPicPr>
        <p:blipFill>
          <a:blip r:embed="rId6" cstate="print"/>
          <a:stretch>
            <a:fillRect/>
          </a:stretch>
        </p:blipFill>
        <p:spPr>
          <a:xfrm>
            <a:off x="5724128" y="4599129"/>
            <a:ext cx="526753" cy="468000"/>
          </a:xfrm>
          <a:prstGeom prst="rect">
            <a:avLst/>
          </a:prstGeom>
          <a:effectLst>
            <a:outerShdw blurRad="50800" dist="38100" dir="5400000" algn="t" rotWithShape="0">
              <a:prstClr val="black">
                <a:alpha val="40000"/>
              </a:prstClr>
            </a:outerShdw>
          </a:effectLst>
        </p:spPr>
      </p:pic>
      <p:pic>
        <p:nvPicPr>
          <p:cNvPr id="27" name="Picture 26" descr="router copy.png"/>
          <p:cNvPicPr>
            <a:picLocks noChangeAspect="1"/>
          </p:cNvPicPr>
          <p:nvPr/>
        </p:nvPicPr>
        <p:blipFill>
          <a:blip r:embed="rId7" cstate="print"/>
          <a:stretch>
            <a:fillRect/>
          </a:stretch>
        </p:blipFill>
        <p:spPr>
          <a:xfrm>
            <a:off x="5220072" y="4671138"/>
            <a:ext cx="504056" cy="447835"/>
          </a:xfrm>
          <a:prstGeom prst="rect">
            <a:avLst/>
          </a:prstGeom>
          <a:effectLst>
            <a:outerShdw blurRad="50800" dist="38100" dir="5400000" algn="t" rotWithShape="0">
              <a:prstClr val="black">
                <a:alpha val="40000"/>
              </a:prstClr>
            </a:outerShdw>
          </a:effectLst>
        </p:spPr>
      </p:pic>
      <p:pic>
        <p:nvPicPr>
          <p:cNvPr id="28" name="Picture 27" descr="router copy.png"/>
          <p:cNvPicPr>
            <a:picLocks noChangeAspect="1"/>
          </p:cNvPicPr>
          <p:nvPr/>
        </p:nvPicPr>
        <p:blipFill>
          <a:blip r:embed="rId8" cstate="print"/>
          <a:stretch>
            <a:fillRect/>
          </a:stretch>
        </p:blipFill>
        <p:spPr>
          <a:xfrm>
            <a:off x="4644009" y="4671138"/>
            <a:ext cx="486233" cy="432000"/>
          </a:xfrm>
          <a:prstGeom prst="rect">
            <a:avLst/>
          </a:prstGeom>
          <a:effectLst>
            <a:outerShdw blurRad="50800" dist="38100" dir="5400000" algn="t" rotWithShape="0">
              <a:prstClr val="black">
                <a:alpha val="40000"/>
              </a:prstClr>
            </a:outerShdw>
          </a:effectLst>
        </p:spPr>
      </p:pic>
      <p:pic>
        <p:nvPicPr>
          <p:cNvPr id="29" name="Picture 28" descr="router copy.png"/>
          <p:cNvPicPr>
            <a:picLocks noChangeAspect="1"/>
          </p:cNvPicPr>
          <p:nvPr/>
        </p:nvPicPr>
        <p:blipFill>
          <a:blip r:embed="rId9" cstate="print"/>
          <a:stretch>
            <a:fillRect/>
          </a:stretch>
        </p:blipFill>
        <p:spPr>
          <a:xfrm>
            <a:off x="4211960" y="4455113"/>
            <a:ext cx="465972" cy="414000"/>
          </a:xfrm>
          <a:prstGeom prst="rect">
            <a:avLst/>
          </a:prstGeom>
          <a:effectLst>
            <a:outerShdw blurRad="50800" dist="38100" dir="5400000" algn="t" rotWithShape="0">
              <a:prstClr val="black">
                <a:alpha val="40000"/>
              </a:prstClr>
            </a:outerShdw>
          </a:effectLst>
        </p:spPr>
      </p:pic>
      <p:pic>
        <p:nvPicPr>
          <p:cNvPr id="30" name="Picture 29" descr="router copy.png"/>
          <p:cNvPicPr>
            <a:picLocks noChangeAspect="1"/>
          </p:cNvPicPr>
          <p:nvPr/>
        </p:nvPicPr>
        <p:blipFill>
          <a:blip r:embed="rId10" cstate="print"/>
          <a:stretch>
            <a:fillRect/>
          </a:stretch>
        </p:blipFill>
        <p:spPr>
          <a:xfrm>
            <a:off x="4644008" y="4239089"/>
            <a:ext cx="445713" cy="396000"/>
          </a:xfrm>
          <a:prstGeom prst="rect">
            <a:avLst/>
          </a:prstGeom>
          <a:effectLst>
            <a:outerShdw blurRad="50800" dist="38100" dir="5400000" algn="t" rotWithShape="0">
              <a:prstClr val="black">
                <a:alpha val="40000"/>
              </a:prstClr>
            </a:outerShdw>
          </a:effectLst>
        </p:spPr>
      </p:pic>
      <p:pic>
        <p:nvPicPr>
          <p:cNvPr id="31" name="Picture 30" descr="router copy.png"/>
          <p:cNvPicPr>
            <a:picLocks noChangeAspect="1"/>
          </p:cNvPicPr>
          <p:nvPr/>
        </p:nvPicPr>
        <p:blipFill>
          <a:blip r:embed="rId11" cstate="print"/>
          <a:stretch>
            <a:fillRect/>
          </a:stretch>
        </p:blipFill>
        <p:spPr>
          <a:xfrm>
            <a:off x="5004048" y="4023066"/>
            <a:ext cx="425454" cy="378000"/>
          </a:xfrm>
          <a:prstGeom prst="rect">
            <a:avLst/>
          </a:prstGeom>
          <a:effectLst>
            <a:outerShdw blurRad="50800" dist="38100" dir="5400000" algn="t" rotWithShape="0">
              <a:prstClr val="black">
                <a:alpha val="40000"/>
              </a:prstClr>
            </a:outerShdw>
          </a:effectLst>
        </p:spPr>
      </p:pic>
      <p:pic>
        <p:nvPicPr>
          <p:cNvPr id="32" name="Picture 31" descr="router copy.png"/>
          <p:cNvPicPr>
            <a:picLocks noChangeAspect="1"/>
          </p:cNvPicPr>
          <p:nvPr/>
        </p:nvPicPr>
        <p:blipFill>
          <a:blip r:embed="rId12" cstate="print"/>
          <a:stretch>
            <a:fillRect/>
          </a:stretch>
        </p:blipFill>
        <p:spPr>
          <a:xfrm>
            <a:off x="5436097" y="3887082"/>
            <a:ext cx="405193" cy="360000"/>
          </a:xfrm>
          <a:prstGeom prst="rect">
            <a:avLst/>
          </a:prstGeom>
          <a:effectLst>
            <a:outerShdw blurRad="50800" dist="38100" dir="5400000" algn="t" rotWithShape="0">
              <a:prstClr val="black">
                <a:alpha val="40000"/>
              </a:prstClr>
            </a:outerShdw>
          </a:effectLst>
        </p:spPr>
      </p:pic>
      <p:pic>
        <p:nvPicPr>
          <p:cNvPr id="33" name="Picture 32" descr="router copy.png"/>
          <p:cNvPicPr>
            <a:picLocks noChangeAspect="1"/>
          </p:cNvPicPr>
          <p:nvPr/>
        </p:nvPicPr>
        <p:blipFill>
          <a:blip r:embed="rId13" cstate="print"/>
          <a:stretch>
            <a:fillRect/>
          </a:stretch>
        </p:blipFill>
        <p:spPr>
          <a:xfrm>
            <a:off x="5868144" y="3807042"/>
            <a:ext cx="384935" cy="342000"/>
          </a:xfrm>
          <a:prstGeom prst="rect">
            <a:avLst/>
          </a:prstGeom>
          <a:effectLst>
            <a:outerShdw blurRad="50800" dist="38100" dir="5400000" algn="t" rotWithShape="0">
              <a:prstClr val="black">
                <a:alpha val="40000"/>
              </a:prstClr>
            </a:outerShdw>
          </a:effectLst>
        </p:spPr>
      </p:pic>
      <p:pic>
        <p:nvPicPr>
          <p:cNvPr id="34" name="Picture 33" descr="router copy.png"/>
          <p:cNvPicPr>
            <a:picLocks noChangeAspect="1"/>
          </p:cNvPicPr>
          <p:nvPr/>
        </p:nvPicPr>
        <p:blipFill>
          <a:blip r:embed="rId14" cstate="print"/>
          <a:stretch>
            <a:fillRect/>
          </a:stretch>
        </p:blipFill>
        <p:spPr>
          <a:xfrm>
            <a:off x="6228184" y="3699066"/>
            <a:ext cx="364674" cy="324000"/>
          </a:xfrm>
          <a:prstGeom prst="rect">
            <a:avLst/>
          </a:prstGeom>
          <a:effectLst>
            <a:outerShdw blurRad="50800" dist="38100" dir="5400000" algn="t" rotWithShape="0">
              <a:prstClr val="black">
                <a:alpha val="40000"/>
              </a:prstClr>
            </a:outerShdw>
          </a:effectLst>
        </p:spPr>
      </p:pic>
      <p:pic>
        <p:nvPicPr>
          <p:cNvPr id="35" name="Picture 34" descr="router copy.png"/>
          <p:cNvPicPr>
            <a:picLocks noChangeAspect="1"/>
          </p:cNvPicPr>
          <p:nvPr/>
        </p:nvPicPr>
        <p:blipFill>
          <a:blip r:embed="rId15" cstate="print"/>
          <a:stretch>
            <a:fillRect/>
          </a:stretch>
        </p:blipFill>
        <p:spPr>
          <a:xfrm>
            <a:off x="6588224" y="3577643"/>
            <a:ext cx="344415" cy="306000"/>
          </a:xfrm>
          <a:prstGeom prst="rect">
            <a:avLst/>
          </a:prstGeom>
          <a:effectLst>
            <a:outerShdw blurRad="50800" dist="38100" dir="5400000" algn="t" rotWithShape="0">
              <a:prstClr val="black">
                <a:alpha val="40000"/>
              </a:prstClr>
            </a:outerShdw>
          </a:effectLst>
        </p:spPr>
      </p:pic>
      <p:pic>
        <p:nvPicPr>
          <p:cNvPr id="36" name="Picture 35" descr="router copy.png"/>
          <p:cNvPicPr>
            <a:picLocks noChangeAspect="1"/>
          </p:cNvPicPr>
          <p:nvPr/>
        </p:nvPicPr>
        <p:blipFill>
          <a:blip r:embed="rId16" cstate="print"/>
          <a:stretch>
            <a:fillRect/>
          </a:stretch>
        </p:blipFill>
        <p:spPr>
          <a:xfrm>
            <a:off x="6444208" y="3249010"/>
            <a:ext cx="303895" cy="270000"/>
          </a:xfrm>
          <a:prstGeom prst="rect">
            <a:avLst/>
          </a:prstGeom>
          <a:effectLst>
            <a:outerShdw blurRad="50800" dist="38100" dir="5400000" algn="t" rotWithShape="0">
              <a:prstClr val="black">
                <a:alpha val="40000"/>
              </a:prstClr>
            </a:outerShdw>
          </a:effectLst>
        </p:spPr>
      </p:pic>
      <p:pic>
        <p:nvPicPr>
          <p:cNvPr id="37" name="Picture 36" descr="router copy.png"/>
          <p:cNvPicPr>
            <a:picLocks noChangeAspect="1"/>
          </p:cNvPicPr>
          <p:nvPr/>
        </p:nvPicPr>
        <p:blipFill>
          <a:blip r:embed="rId17" cstate="print"/>
          <a:stretch>
            <a:fillRect/>
          </a:stretch>
        </p:blipFill>
        <p:spPr>
          <a:xfrm>
            <a:off x="6084168" y="3230978"/>
            <a:ext cx="283635" cy="252000"/>
          </a:xfrm>
          <a:prstGeom prst="rect">
            <a:avLst/>
          </a:prstGeom>
          <a:effectLst>
            <a:outerShdw blurRad="50800" dist="38100" dir="5400000" algn="t" rotWithShape="0">
              <a:prstClr val="black">
                <a:alpha val="40000"/>
              </a:prstClr>
            </a:outerShdw>
          </a:effectLst>
        </p:spPr>
      </p:pic>
      <p:pic>
        <p:nvPicPr>
          <p:cNvPr id="38" name="Picture 37" descr="router copy.png"/>
          <p:cNvPicPr>
            <a:picLocks noChangeAspect="1"/>
          </p:cNvPicPr>
          <p:nvPr/>
        </p:nvPicPr>
        <p:blipFill>
          <a:blip r:embed="rId18" cstate="print"/>
          <a:stretch>
            <a:fillRect/>
          </a:stretch>
        </p:blipFill>
        <p:spPr>
          <a:xfrm>
            <a:off x="6732240" y="3374994"/>
            <a:ext cx="324155" cy="288000"/>
          </a:xfrm>
          <a:prstGeom prst="rect">
            <a:avLst/>
          </a:prstGeom>
          <a:effectLst>
            <a:outerShdw blurRad="50800" dist="38100" dir="5400000" algn="t" rotWithShape="0">
              <a:prstClr val="black">
                <a:alpha val="40000"/>
              </a:prstClr>
            </a:outerShdw>
          </a:effectLst>
        </p:spPr>
      </p:pic>
      <p:pic>
        <p:nvPicPr>
          <p:cNvPr id="39" name="Picture 38" descr="router copy.png"/>
          <p:cNvPicPr>
            <a:picLocks noChangeAspect="1"/>
          </p:cNvPicPr>
          <p:nvPr/>
        </p:nvPicPr>
        <p:blipFill>
          <a:blip r:embed="rId19" cstate="print"/>
          <a:stretch>
            <a:fillRect/>
          </a:stretch>
        </p:blipFill>
        <p:spPr>
          <a:xfrm>
            <a:off x="5748785" y="3213002"/>
            <a:ext cx="263375" cy="234000"/>
          </a:xfrm>
          <a:prstGeom prst="rect">
            <a:avLst/>
          </a:prstGeom>
          <a:effectLst>
            <a:outerShdw blurRad="50800" dist="38100" dir="5400000" algn="t" rotWithShape="0">
              <a:prstClr val="black">
                <a:alpha val="40000"/>
              </a:prstClr>
            </a:outerShdw>
          </a:effectLst>
        </p:spPr>
      </p:pic>
      <p:pic>
        <p:nvPicPr>
          <p:cNvPr id="40" name="Picture 39" descr="router copy.png"/>
          <p:cNvPicPr>
            <a:picLocks noChangeAspect="1"/>
          </p:cNvPicPr>
          <p:nvPr/>
        </p:nvPicPr>
        <p:blipFill>
          <a:blip r:embed="rId20" cstate="print"/>
          <a:stretch>
            <a:fillRect/>
          </a:stretch>
        </p:blipFill>
        <p:spPr>
          <a:xfrm>
            <a:off x="5436096" y="3158994"/>
            <a:ext cx="243116" cy="216000"/>
          </a:xfrm>
          <a:prstGeom prst="rect">
            <a:avLst/>
          </a:prstGeom>
          <a:effectLst>
            <a:outerShdw blurRad="50800" dist="38100" dir="5400000" algn="t" rotWithShape="0">
              <a:prstClr val="black">
                <a:alpha val="40000"/>
              </a:prstClr>
            </a:outerShdw>
          </a:effectLst>
        </p:spPr>
      </p:pic>
      <p:pic>
        <p:nvPicPr>
          <p:cNvPr id="41" name="Picture 40" descr="router copy.png"/>
          <p:cNvPicPr>
            <a:picLocks noChangeAspect="1"/>
          </p:cNvPicPr>
          <p:nvPr/>
        </p:nvPicPr>
        <p:blipFill>
          <a:blip r:embed="rId21" cstate="print"/>
          <a:stretch>
            <a:fillRect/>
          </a:stretch>
        </p:blipFill>
        <p:spPr>
          <a:xfrm>
            <a:off x="5580112" y="2960970"/>
            <a:ext cx="202597" cy="180000"/>
          </a:xfrm>
          <a:prstGeom prst="rect">
            <a:avLst/>
          </a:prstGeom>
          <a:effectLst>
            <a:outerShdw blurRad="50800" dist="38100" dir="5400000" algn="t" rotWithShape="0">
              <a:prstClr val="black">
                <a:alpha val="40000"/>
              </a:prstClr>
            </a:outerShdw>
          </a:effectLst>
        </p:spPr>
      </p:pic>
      <p:pic>
        <p:nvPicPr>
          <p:cNvPr id="42" name="Picture 41" descr="router copy.png"/>
          <p:cNvPicPr>
            <a:picLocks noChangeAspect="1"/>
          </p:cNvPicPr>
          <p:nvPr/>
        </p:nvPicPr>
        <p:blipFill>
          <a:blip r:embed="rId22" cstate="print"/>
          <a:stretch>
            <a:fillRect/>
          </a:stretch>
        </p:blipFill>
        <p:spPr>
          <a:xfrm>
            <a:off x="5868144" y="2870938"/>
            <a:ext cx="182336" cy="162000"/>
          </a:xfrm>
          <a:prstGeom prst="rect">
            <a:avLst/>
          </a:prstGeom>
          <a:effectLst>
            <a:outerShdw blurRad="50800" dist="38100" dir="5400000" algn="t" rotWithShape="0">
              <a:prstClr val="black">
                <a:alpha val="40000"/>
              </a:prstClr>
            </a:outerShdw>
          </a:effectLst>
        </p:spPr>
      </p:pic>
      <p:pic>
        <p:nvPicPr>
          <p:cNvPr id="43" name="Picture 42" descr="router copy.png"/>
          <p:cNvPicPr>
            <a:picLocks noChangeAspect="1"/>
          </p:cNvPicPr>
          <p:nvPr/>
        </p:nvPicPr>
        <p:blipFill>
          <a:blip r:embed="rId23" cstate="print"/>
          <a:stretch>
            <a:fillRect/>
          </a:stretch>
        </p:blipFill>
        <p:spPr>
          <a:xfrm>
            <a:off x="6138116" y="2798946"/>
            <a:ext cx="162076" cy="144000"/>
          </a:xfrm>
          <a:prstGeom prst="rect">
            <a:avLst/>
          </a:prstGeom>
          <a:effectLst>
            <a:outerShdw blurRad="50800" dist="38100" dir="5400000" algn="t" rotWithShape="0">
              <a:prstClr val="black">
                <a:alpha val="40000"/>
              </a:prstClr>
            </a:outerShdw>
          </a:effectLst>
        </p:spPr>
      </p:pic>
      <p:pic>
        <p:nvPicPr>
          <p:cNvPr id="44" name="Picture 43" descr="router copy.png"/>
          <p:cNvPicPr>
            <a:picLocks noChangeAspect="1"/>
          </p:cNvPicPr>
          <p:nvPr/>
        </p:nvPicPr>
        <p:blipFill>
          <a:blip r:embed="rId24" cstate="print"/>
          <a:stretch>
            <a:fillRect/>
          </a:stretch>
        </p:blipFill>
        <p:spPr>
          <a:xfrm>
            <a:off x="6372200" y="2762938"/>
            <a:ext cx="121557" cy="108000"/>
          </a:xfrm>
          <a:prstGeom prst="rect">
            <a:avLst/>
          </a:prstGeom>
          <a:effectLst>
            <a:outerShdw blurRad="50800" dist="38100" dir="5400000" algn="t" rotWithShape="0">
              <a:prstClr val="black">
                <a:alpha val="40000"/>
              </a:prstClr>
            </a:outerShdw>
          </a:effectLst>
        </p:spPr>
      </p:pic>
      <p:pic>
        <p:nvPicPr>
          <p:cNvPr id="45" name="Picture 44" descr="router copy.png"/>
          <p:cNvPicPr>
            <a:picLocks noChangeAspect="1"/>
          </p:cNvPicPr>
          <p:nvPr/>
        </p:nvPicPr>
        <p:blipFill>
          <a:blip r:embed="rId25" cstate="print"/>
          <a:stretch>
            <a:fillRect/>
          </a:stretch>
        </p:blipFill>
        <p:spPr>
          <a:xfrm>
            <a:off x="6579194" y="2726922"/>
            <a:ext cx="81038" cy="72000"/>
          </a:xfrm>
          <a:prstGeom prst="rect">
            <a:avLst/>
          </a:prstGeom>
          <a:effectLst>
            <a:outerShdw blurRad="50800" dist="38100" dir="5400000" algn="t" rotWithShape="0">
              <a:prstClr val="black">
                <a:alpha val="40000"/>
              </a:prstClr>
            </a:outerShdw>
          </a:effectLst>
        </p:spPr>
      </p:pic>
      <p:pic>
        <p:nvPicPr>
          <p:cNvPr id="46" name="Picture 45" descr="router copy.png"/>
          <p:cNvPicPr>
            <a:picLocks noChangeAspect="1"/>
          </p:cNvPicPr>
          <p:nvPr/>
        </p:nvPicPr>
        <p:blipFill>
          <a:blip r:embed="rId25" cstate="print"/>
          <a:stretch>
            <a:fillRect/>
          </a:stretch>
        </p:blipFill>
        <p:spPr>
          <a:xfrm>
            <a:off x="6731594" y="2654914"/>
            <a:ext cx="81038" cy="72000"/>
          </a:xfrm>
          <a:prstGeom prst="rect">
            <a:avLst/>
          </a:prstGeom>
          <a:effectLst>
            <a:outerShdw blurRad="50800" dist="38100" dir="5400000" algn="t" rotWithShape="0">
              <a:prstClr val="black">
                <a:alpha val="40000"/>
              </a:prstClr>
            </a:outerShdw>
          </a:effectLst>
        </p:spPr>
      </p:pic>
      <p:sp>
        <p:nvSpPr>
          <p:cNvPr id="47" name="TextBox 46"/>
          <p:cNvSpPr txBox="1"/>
          <p:nvPr/>
        </p:nvSpPr>
        <p:spPr>
          <a:xfrm>
            <a:off x="6876256" y="4815734"/>
            <a:ext cx="648072" cy="21544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800" dirty="0" smtClean="0"/>
              <a:t>Version 1.0</a:t>
            </a:r>
            <a:endParaRPr lang="en-GB" sz="800" dirty="0"/>
          </a:p>
        </p:txBody>
      </p:sp>
      <p:sp>
        <p:nvSpPr>
          <p:cNvPr id="48" name="TextBox 47"/>
          <p:cNvSpPr txBox="1"/>
          <p:nvPr/>
        </p:nvSpPr>
        <p:spPr>
          <a:xfrm>
            <a:off x="6228184" y="4887742"/>
            <a:ext cx="648072" cy="21544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800" dirty="0" smtClean="0"/>
              <a:t>Version 1.1</a:t>
            </a:r>
            <a:endParaRPr lang="en-GB" sz="800" dirty="0"/>
          </a:p>
        </p:txBody>
      </p:sp>
      <p:sp>
        <p:nvSpPr>
          <p:cNvPr id="49" name="TextBox 48"/>
          <p:cNvSpPr txBox="1"/>
          <p:nvPr/>
        </p:nvSpPr>
        <p:spPr>
          <a:xfrm>
            <a:off x="5652120" y="4959750"/>
            <a:ext cx="648072" cy="21544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800" dirty="0" smtClean="0"/>
              <a:t>Version 1.2</a:t>
            </a:r>
            <a:endParaRPr lang="en-GB" sz="800" dirty="0"/>
          </a:p>
        </p:txBody>
      </p:sp>
      <p:sp>
        <p:nvSpPr>
          <p:cNvPr id="50" name="TextBox 49"/>
          <p:cNvSpPr txBox="1"/>
          <p:nvPr/>
        </p:nvSpPr>
        <p:spPr>
          <a:xfrm>
            <a:off x="5076056" y="5031178"/>
            <a:ext cx="648072" cy="21544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800" dirty="0" smtClean="0"/>
              <a:t>Version 1.3</a:t>
            </a:r>
            <a:endParaRPr lang="en-GB" sz="800" dirty="0"/>
          </a:p>
        </p:txBody>
      </p:sp>
      <p:sp>
        <p:nvSpPr>
          <p:cNvPr id="51" name="TextBox 50"/>
          <p:cNvSpPr txBox="1"/>
          <p:nvPr/>
        </p:nvSpPr>
        <p:spPr>
          <a:xfrm>
            <a:off x="4499992" y="4959170"/>
            <a:ext cx="648072" cy="21544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800" dirty="0" smtClean="0"/>
              <a:t>Version 2.0</a:t>
            </a:r>
            <a:endParaRPr lang="en-GB" sz="800" dirty="0"/>
          </a:p>
        </p:txBody>
      </p:sp>
      <p:sp>
        <p:nvSpPr>
          <p:cNvPr id="52" name="TextBox 51"/>
          <p:cNvSpPr txBox="1"/>
          <p:nvPr/>
        </p:nvSpPr>
        <p:spPr>
          <a:xfrm>
            <a:off x="3995936" y="4743726"/>
            <a:ext cx="648072" cy="21544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800" dirty="0" smtClean="0"/>
              <a:t>Version 2.1</a:t>
            </a:r>
            <a:endParaRPr lang="en-GB" sz="800" dirty="0"/>
          </a:p>
        </p:txBody>
      </p:sp>
      <p:sp>
        <p:nvSpPr>
          <p:cNvPr id="53" name="TextBox 52"/>
          <p:cNvSpPr txBox="1"/>
          <p:nvPr/>
        </p:nvSpPr>
        <p:spPr>
          <a:xfrm>
            <a:off x="4788024" y="4455114"/>
            <a:ext cx="648072"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700" dirty="0" smtClean="0"/>
              <a:t>Version 2.2</a:t>
            </a:r>
            <a:endParaRPr lang="en-GB" sz="700" dirty="0"/>
          </a:p>
        </p:txBody>
      </p:sp>
      <p:sp>
        <p:nvSpPr>
          <p:cNvPr id="54" name="TextBox 53"/>
          <p:cNvSpPr txBox="1"/>
          <p:nvPr/>
        </p:nvSpPr>
        <p:spPr>
          <a:xfrm>
            <a:off x="5076056" y="4239090"/>
            <a:ext cx="648072"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700" dirty="0" smtClean="0"/>
              <a:t>Version 2.3</a:t>
            </a:r>
            <a:endParaRPr lang="en-GB" sz="700" dirty="0"/>
          </a:p>
        </p:txBody>
      </p:sp>
      <p:sp>
        <p:nvSpPr>
          <p:cNvPr id="55" name="TextBox 54"/>
          <p:cNvSpPr txBox="1"/>
          <p:nvPr/>
        </p:nvSpPr>
        <p:spPr>
          <a:xfrm>
            <a:off x="5508104" y="4095074"/>
            <a:ext cx="648072"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700" dirty="0" smtClean="0"/>
              <a:t>Version 2.4</a:t>
            </a:r>
            <a:endParaRPr lang="en-GB" sz="700" dirty="0"/>
          </a:p>
        </p:txBody>
      </p:sp>
      <p:sp>
        <p:nvSpPr>
          <p:cNvPr id="56" name="TextBox 55"/>
          <p:cNvSpPr txBox="1"/>
          <p:nvPr/>
        </p:nvSpPr>
        <p:spPr>
          <a:xfrm>
            <a:off x="6012160" y="3982416"/>
            <a:ext cx="648072" cy="18466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600" dirty="0" smtClean="0"/>
              <a:t>Version 2.5</a:t>
            </a:r>
            <a:endParaRPr lang="en-GB" sz="600" dirty="0"/>
          </a:p>
        </p:txBody>
      </p:sp>
      <p:sp>
        <p:nvSpPr>
          <p:cNvPr id="57" name="TextBox 56"/>
          <p:cNvSpPr txBox="1"/>
          <p:nvPr/>
        </p:nvSpPr>
        <p:spPr>
          <a:xfrm>
            <a:off x="6372200" y="3879050"/>
            <a:ext cx="648072" cy="18466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600" dirty="0" smtClean="0"/>
              <a:t>Version 2.6</a:t>
            </a:r>
            <a:endParaRPr lang="en-GB" sz="600" dirty="0"/>
          </a:p>
        </p:txBody>
      </p:sp>
      <p:sp>
        <p:nvSpPr>
          <p:cNvPr id="58" name="TextBox 57"/>
          <p:cNvSpPr txBox="1"/>
          <p:nvPr/>
        </p:nvSpPr>
        <p:spPr>
          <a:xfrm>
            <a:off x="6732240" y="3735034"/>
            <a:ext cx="648072" cy="18466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600" dirty="0" smtClean="0"/>
              <a:t>Version 3.0</a:t>
            </a:r>
            <a:endParaRPr lang="en-GB" sz="600" dirty="0"/>
          </a:p>
        </p:txBody>
      </p:sp>
      <p:sp>
        <p:nvSpPr>
          <p:cNvPr id="59" name="TextBox 58"/>
          <p:cNvSpPr txBox="1"/>
          <p:nvPr/>
        </p:nvSpPr>
        <p:spPr>
          <a:xfrm>
            <a:off x="6876256" y="3519010"/>
            <a:ext cx="648072" cy="169277"/>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500" dirty="0" smtClean="0"/>
              <a:t>Version 3.1</a:t>
            </a:r>
            <a:endParaRPr lang="en-GB" sz="500" dirty="0"/>
          </a:p>
        </p:txBody>
      </p:sp>
      <p:sp>
        <p:nvSpPr>
          <p:cNvPr id="60" name="TextBox 59"/>
          <p:cNvSpPr txBox="1"/>
          <p:nvPr/>
        </p:nvSpPr>
        <p:spPr>
          <a:xfrm>
            <a:off x="6372200" y="3437130"/>
            <a:ext cx="648072" cy="153888"/>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400" dirty="0" smtClean="0"/>
              <a:t>Version 3.2</a:t>
            </a:r>
            <a:endParaRPr lang="en-GB" sz="400" dirty="0"/>
          </a:p>
        </p:txBody>
      </p:sp>
      <p:sp>
        <p:nvSpPr>
          <p:cNvPr id="61" name="TextBox 60"/>
          <p:cNvSpPr txBox="1"/>
          <p:nvPr/>
        </p:nvSpPr>
        <p:spPr>
          <a:xfrm>
            <a:off x="6012160" y="3374994"/>
            <a:ext cx="648072" cy="153888"/>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400" dirty="0" smtClean="0"/>
              <a:t>Version 3.3</a:t>
            </a:r>
          </a:p>
        </p:txBody>
      </p:sp>
      <p:pic>
        <p:nvPicPr>
          <p:cNvPr id="62" name="Picture 61" descr="8u.png"/>
          <p:cNvPicPr>
            <a:picLocks noChangeAspect="1"/>
          </p:cNvPicPr>
          <p:nvPr/>
        </p:nvPicPr>
        <p:blipFill>
          <a:blip r:embed="rId26" cstate="print"/>
          <a:stretch>
            <a:fillRect/>
          </a:stretch>
        </p:blipFill>
        <p:spPr>
          <a:xfrm>
            <a:off x="7092280" y="3951058"/>
            <a:ext cx="2664296" cy="199822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792</Words>
  <Application>Microsoft Office PowerPoint</Application>
  <PresentationFormat>On-screen Show (4:3)</PresentationFormat>
  <Paragraphs>180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Dfecowicz</dc:creator>
  <cp:lastModifiedBy>Dfecowicz</cp:lastModifiedBy>
  <cp:revision>41</cp:revision>
  <dcterms:created xsi:type="dcterms:W3CDTF">2012-05-21T22:18:59Z</dcterms:created>
  <dcterms:modified xsi:type="dcterms:W3CDTF">2012-06-21T15:46:47Z</dcterms:modified>
</cp:coreProperties>
</file>