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BD85B1D-7E76-4C1C-AF13-2BD51E38EB61}" type="datetimeFigureOut">
              <a:rPr lang="en-US"/>
              <a:pPr/>
              <a:t>6/21/2012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98506EA-5794-4F0D-A142-1315F1EDAF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F13B-8510-4318-ACDB-234E0BC9AF1D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8396-797E-429F-88D9-D08AE21CD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DA48-73A8-4B6E-90BD-3BD0BBFCD952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D00-B654-4BAF-8C66-41BD6C103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9BA1-847A-49E9-A67C-D860831F7301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CF6F-140F-4702-8E1A-D20830BDE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833D-4F36-41CA-97B3-6C4F29CBA4A2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F607-F326-4523-A268-89D784418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5E5E-564D-41FF-AE05-C47E76F23FFA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0766-5EA2-48A3-B50D-7B020940D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A3BA-22B8-4ADC-BBA8-42DB8B72EEEE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B4BD-3C38-4441-9371-27963354E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81E5-62E7-4920-B29C-D3221BCFB8B9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59F6-9958-4F10-A26F-7EBC90B9A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7963-E20A-4E1F-8473-FF09992DD630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7C4A-FE91-42B9-A46B-9F3C7A73E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FA0B-10CC-469B-8B42-205A1AA2D9A3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DEB8-D94E-4584-A67A-83C193404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8DBD-D033-4862-990E-5EFF678B9E8E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887C-374D-4189-AD0D-036E5A456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1F91-C630-415A-ABE1-31E52D9DCF1D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078D-E4A1-48EB-9C0B-9F9F2C362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1B4B44-D40E-426D-B69B-C5463658D063}" type="datetimeFigureOut">
              <a:rPr lang="en-GB"/>
              <a:pPr>
                <a:defRPr/>
              </a:pPr>
              <a:t>21/06/2012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F53858-665C-4785-B89B-0B34A1FCC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7625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671888" y="409575"/>
            <a:ext cx="349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cs typeface="Arial" charset="0"/>
              </a:rPr>
              <a:t>arcatech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711575" y="1349375"/>
            <a:ext cx="345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…testing tomorrows telecoms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979613" y="2476500"/>
            <a:ext cx="5472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 err="1">
                <a:latin typeface="Century Gothic" pitchFamily="34" charset="0"/>
              </a:rPr>
              <a:t>arcaplex</a:t>
            </a:r>
            <a:r>
              <a:rPr lang="en-GB" sz="2800" b="1" dirty="0" err="1">
                <a:solidFill>
                  <a:srgbClr val="C00000"/>
                </a:solidFill>
                <a:latin typeface="Century Gothic" pitchFamily="34" charset="0"/>
              </a:rPr>
              <a:t>|</a:t>
            </a:r>
            <a:r>
              <a:rPr lang="en-GB" sz="2800" b="1" dirty="0" err="1">
                <a:latin typeface="Century Gothic" pitchFamily="34" charset="0"/>
              </a:rPr>
              <a:t>Horizon</a:t>
            </a:r>
            <a:r>
              <a:rPr lang="en-GB" sz="2800" dirty="0">
                <a:latin typeface="Century Gothic" pitchFamily="34" charset="0"/>
              </a:rPr>
              <a:t> presentation </a:t>
            </a:r>
          </a:p>
        </p:txBody>
      </p:sp>
      <p:pic>
        <p:nvPicPr>
          <p:cNvPr id="13317" name="Picture 6" descr="bg_reflec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Thank You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7"/>
          <p:cNvSpPr txBox="1">
            <a:spLocks noChangeArrowheads="1"/>
          </p:cNvSpPr>
          <p:nvPr/>
        </p:nvSpPr>
        <p:spPr bwMode="auto">
          <a:xfrm>
            <a:off x="539750" y="1412875"/>
            <a:ext cx="80645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entury Gothic" pitchFamily="34" charset="0"/>
                <a:ea typeface="Cordia New"/>
                <a:cs typeface="Cordia New"/>
              </a:rPr>
              <a:t>arcatech Limited</a:t>
            </a:r>
            <a:r>
              <a:rPr lang="en-US" sz="1200">
                <a:latin typeface="Century Gothic" pitchFamily="34" charset="0"/>
                <a:ea typeface="Cordia New"/>
                <a:cs typeface="Cordia New"/>
              </a:rPr>
              <a:t/>
            </a:r>
            <a:br>
              <a:rPr lang="en-US" sz="1200">
                <a:latin typeface="Century Gothic" pitchFamily="34" charset="0"/>
                <a:ea typeface="Cordia New"/>
                <a:cs typeface="Cordia New"/>
              </a:rPr>
            </a:br>
            <a:r>
              <a:rPr lang="en-US" sz="1200">
                <a:latin typeface="Century Gothic" pitchFamily="34" charset="0"/>
                <a:ea typeface="Cordia New"/>
                <a:cs typeface="Cordia New"/>
              </a:rPr>
              <a:t>210-212 LEO Ballinderry Road</a:t>
            </a:r>
          </a:p>
          <a:p>
            <a:pPr algn="ctr"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Lisburn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Northern Ireland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BT28 2SA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 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Tel: +44 (0)28 9267 7204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Fax: +44 (0)28 9260 5353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sales@arcatech.com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www.arcatech.com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1588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Unit Operation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539750" y="2425700"/>
            <a:ext cx="8064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The </a:t>
            </a:r>
            <a:r>
              <a:rPr lang="en-GB" sz="1200" dirty="0" err="1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  is a PRI to BRI or Analogue Multiplexer.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dirty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A PRI line coming in from the network provider is connected to 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Horizon’s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TE PRI port on the controller card. Incoming calls from the network provider are then assigned to particular ports on 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either by the telephone number that the call is addressed to, or the timeslot in which the call is received.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 dirty="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A second PRI port operating in NT mode allows for connection of other PRI equipment to 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.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This can either be a PBX or perhaps a second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.</a:t>
            </a:r>
            <a:endParaRPr lang="en-GB" sz="1200" dirty="0">
              <a:latin typeface="Century Gothic" pitchFamily="34" charset="0"/>
              <a:ea typeface="Cordia New"/>
              <a:cs typeface="Cordia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276475"/>
            <a:ext cx="3671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Example Application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6" descr="MCj043524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664075"/>
            <a:ext cx="647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MCj04348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213" y="45815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ima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0563" y="4797425"/>
            <a:ext cx="7715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1100" y="2598738"/>
            <a:ext cx="536575" cy="750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539750" y="1196975"/>
            <a:ext cx="8064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In this example, an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is used to provide the required BRI interfaces for Video Conferencing Equipment. The 3 BRI ports used are combined onto a PRI line which comes from the network operator (e.g. BT).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The remaining channels on the PRI are passed onto the office PBX for the rest of the office telephones.</a:t>
            </a:r>
          </a:p>
        </p:txBody>
      </p:sp>
      <p:sp>
        <p:nvSpPr>
          <p:cNvPr id="15372" name="Rectangle 28"/>
          <p:cNvSpPr>
            <a:spLocks noChangeArrowheads="1"/>
          </p:cNvSpPr>
          <p:nvPr/>
        </p:nvSpPr>
        <p:spPr bwMode="auto">
          <a:xfrm>
            <a:off x="2339975" y="2852738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>
                <a:latin typeface="Century Gothic" pitchFamily="34" charset="0"/>
              </a:rPr>
              <a:t>Video Conferencing</a:t>
            </a:r>
          </a:p>
          <a:p>
            <a:pPr algn="ctr"/>
            <a:r>
              <a:rPr lang="en-GB" sz="1100">
                <a:latin typeface="Century Gothic" pitchFamily="34" charset="0"/>
              </a:rPr>
              <a:t>Equipment</a:t>
            </a:r>
          </a:p>
        </p:txBody>
      </p:sp>
      <p:sp>
        <p:nvSpPr>
          <p:cNvPr id="15373" name="Rectangle 29"/>
          <p:cNvSpPr>
            <a:spLocks noChangeArrowheads="1"/>
          </p:cNvSpPr>
          <p:nvPr/>
        </p:nvSpPr>
        <p:spPr bwMode="auto">
          <a:xfrm>
            <a:off x="-107950" y="5589588"/>
            <a:ext cx="2663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>
                <a:latin typeface="Century Gothic" pitchFamily="34" charset="0"/>
              </a:rPr>
              <a:t>Network Operator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4356100" y="5589588"/>
            <a:ext cx="2663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>
                <a:latin typeface="Century Gothic" pitchFamily="34" charset="0"/>
              </a:rPr>
              <a:t>PBX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27763" y="5589588"/>
            <a:ext cx="26654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>
                <a:latin typeface="Century Gothic" pitchFamily="34" charset="0"/>
              </a:rPr>
              <a:t>Phone</a:t>
            </a:r>
          </a:p>
        </p:txBody>
      </p:sp>
      <p:sp>
        <p:nvSpPr>
          <p:cNvPr id="33" name="Left-Up Arrow 32"/>
          <p:cNvSpPr/>
          <p:nvPr/>
        </p:nvSpPr>
        <p:spPr>
          <a:xfrm>
            <a:off x="1763713" y="4149725"/>
            <a:ext cx="1944687" cy="1223963"/>
          </a:xfrm>
          <a:prstGeom prst="leftUpArrow">
            <a:avLst>
              <a:gd name="adj1" fmla="val 6849"/>
              <a:gd name="adj2" fmla="val 8944"/>
              <a:gd name="adj3" fmla="val 124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Left-Up Arrow 33"/>
          <p:cNvSpPr/>
          <p:nvPr/>
        </p:nvSpPr>
        <p:spPr>
          <a:xfrm flipH="1">
            <a:off x="3708400" y="4149725"/>
            <a:ext cx="1511300" cy="1223963"/>
          </a:xfrm>
          <a:prstGeom prst="leftUpArrow">
            <a:avLst>
              <a:gd name="adj1" fmla="val 6849"/>
              <a:gd name="adj2" fmla="val 8944"/>
              <a:gd name="adj3" fmla="val 138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Left Arrow 34"/>
          <p:cNvSpPr/>
          <p:nvPr/>
        </p:nvSpPr>
        <p:spPr>
          <a:xfrm flipH="1">
            <a:off x="6084888" y="5157788"/>
            <a:ext cx="935037" cy="215900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Left Arrow 35"/>
          <p:cNvSpPr/>
          <p:nvPr/>
        </p:nvSpPr>
        <p:spPr>
          <a:xfrm rot="4343226" flipH="1">
            <a:off x="2528094" y="3534569"/>
            <a:ext cx="568325" cy="13493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Left Arrow 36"/>
          <p:cNvSpPr/>
          <p:nvPr/>
        </p:nvSpPr>
        <p:spPr>
          <a:xfrm rot="6535344" flipH="1">
            <a:off x="2282825" y="3525838"/>
            <a:ext cx="569913" cy="13493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Left Arrow 37"/>
          <p:cNvSpPr/>
          <p:nvPr/>
        </p:nvSpPr>
        <p:spPr>
          <a:xfrm rot="5400000" flipH="1">
            <a:off x="2410619" y="3509169"/>
            <a:ext cx="568325" cy="134937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981075"/>
            <a:ext cx="273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Chassis Options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8" descr="horizon6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95963" y="942975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3568" y="2492896"/>
            <a:ext cx="2664296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2U chassis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8144" y="2492896"/>
            <a:ext cx="2664296" cy="2769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6U chassis</a:t>
            </a:r>
          </a:p>
        </p:txBody>
      </p:sp>
      <p:sp>
        <p:nvSpPr>
          <p:cNvPr id="13" name="Left Arrow 12"/>
          <p:cNvSpPr/>
          <p:nvPr/>
        </p:nvSpPr>
        <p:spPr>
          <a:xfrm flipH="1">
            <a:off x="4716463" y="2251075"/>
            <a:ext cx="2087562" cy="144463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Left Arrow 13"/>
          <p:cNvSpPr/>
          <p:nvPr/>
        </p:nvSpPr>
        <p:spPr>
          <a:xfrm>
            <a:off x="2124075" y="2251075"/>
            <a:ext cx="2016125" cy="144463"/>
          </a:xfrm>
          <a:prstGeom prst="leftArrow">
            <a:avLst>
              <a:gd name="adj1" fmla="val 33517"/>
              <a:gd name="adj2" fmla="val 747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Left Arrow 18"/>
          <p:cNvSpPr/>
          <p:nvPr/>
        </p:nvSpPr>
        <p:spPr>
          <a:xfrm flipH="1">
            <a:off x="4716463" y="2078038"/>
            <a:ext cx="2303462" cy="142875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Left Arrow 19"/>
          <p:cNvSpPr/>
          <p:nvPr/>
        </p:nvSpPr>
        <p:spPr>
          <a:xfrm>
            <a:off x="2124075" y="2085975"/>
            <a:ext cx="2016125" cy="144463"/>
          </a:xfrm>
          <a:prstGeom prst="leftArrow">
            <a:avLst>
              <a:gd name="adj1" fmla="val 33517"/>
              <a:gd name="adj2" fmla="val 747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Left Arrow 20"/>
          <p:cNvSpPr/>
          <p:nvPr/>
        </p:nvSpPr>
        <p:spPr>
          <a:xfrm flipH="1">
            <a:off x="4716463" y="1903413"/>
            <a:ext cx="2447925" cy="144462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Left Arrow 21"/>
          <p:cNvSpPr/>
          <p:nvPr/>
        </p:nvSpPr>
        <p:spPr>
          <a:xfrm>
            <a:off x="2124075" y="1925638"/>
            <a:ext cx="2016125" cy="144462"/>
          </a:xfrm>
          <a:prstGeom prst="leftArrow">
            <a:avLst>
              <a:gd name="adj1" fmla="val 33517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Left Arrow 22"/>
          <p:cNvSpPr/>
          <p:nvPr/>
        </p:nvSpPr>
        <p:spPr>
          <a:xfrm flipH="1">
            <a:off x="4716463" y="1730375"/>
            <a:ext cx="2590800" cy="144463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Left Arrow 23"/>
          <p:cNvSpPr/>
          <p:nvPr/>
        </p:nvSpPr>
        <p:spPr>
          <a:xfrm flipH="1">
            <a:off x="4716463" y="1557338"/>
            <a:ext cx="2735262" cy="142875"/>
          </a:xfrm>
          <a:prstGeom prst="leftArrow">
            <a:avLst>
              <a:gd name="adj1" fmla="val 41429"/>
              <a:gd name="adj2" fmla="val 74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11960" y="2257127"/>
            <a:ext cx="432048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spc="50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1960" y="2015262"/>
            <a:ext cx="432048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spc="50" dirty="0">
                <a:ln w="11430"/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B</a:t>
            </a:r>
            <a:endParaRPr lang="en-GB" sz="1400" b="1" spc="5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11960" y="1772816"/>
            <a:ext cx="432048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spc="50" dirty="0">
                <a:ln w="1143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C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84213" y="3141663"/>
          <a:ext cx="7848873" cy="26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2U chassis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Chassis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6U chassis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2xPRI (E1 or T1)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92D050"/>
                          </a:solidFill>
                          <a:latin typeface="Century Gothic" pitchFamily="34" charset="0"/>
                        </a:rPr>
                        <a:t>Card Slot A</a:t>
                      </a:r>
                      <a:r>
                        <a:rPr lang="en-GB" sz="1200" b="1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200" dirty="0" smtClean="0">
                          <a:latin typeface="Century Gothic" pitchFamily="34" charset="0"/>
                        </a:rPr>
                        <a:t>(Controller card)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2xPRI (E1 or T1)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8xBRI-S (or) 8xBRI-U (or) 16xAnalogue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 charset="0"/>
                        </a:rPr>
                        <a:t>Card Slot B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8xBRI-S (or) 8xBRI-U (or) 16xAnalogue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 card slots per system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</a:rPr>
                        <a:t>Card Slot C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 card slots per system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entury Gothic" pitchFamily="34" charset="0"/>
                        </a:rPr>
                        <a:t>ETSI,</a:t>
                      </a:r>
                      <a:r>
                        <a:rPr lang="en-GB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200" dirty="0" smtClean="0">
                          <a:latin typeface="Century Gothic" pitchFamily="34" charset="0"/>
                        </a:rPr>
                        <a:t>National ISDN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entury Gothic" pitchFamily="34" charset="0"/>
                        </a:rPr>
                        <a:t>Protocol Support 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entury Gothic" pitchFamily="34" charset="0"/>
                        </a:rPr>
                        <a:t>ETSI,</a:t>
                      </a:r>
                      <a:r>
                        <a:rPr lang="en-GB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GB" sz="1200" dirty="0" smtClean="0">
                          <a:latin typeface="Century Gothic" pitchFamily="34" charset="0"/>
                        </a:rPr>
                        <a:t>National ISDN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Protocol Analysis of running Network Protocol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Century Gothic" pitchFamily="34" charset="0"/>
                        </a:rPr>
                        <a:t>Protocol Analysis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Protocol Analysis of running Network Protocol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Available Cards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2916238" y="836613"/>
            <a:ext cx="5688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Control card</a:t>
            </a: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Communication using either Serial, Ethernet or Modem connection.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The control card has 2x PRI ports, one for connection to a network provider (TE) and one for connection to other PRI equipment (NT).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13212"/>
            <a:ext cx="2304256" cy="21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S Car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065391"/>
            <a:ext cx="2304256" cy="211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2916238" y="1989138"/>
            <a:ext cx="5688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BRI-S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 8 ports each individually configurable to have either </a:t>
            </a: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40V 1Watt power feeding, </a:t>
            </a: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have restricted power feeding or to have power feeding turned off.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Ports can also be set to either Point–to–Point or Point–to–Multipoint operation.</a:t>
            </a:r>
          </a:p>
        </p:txBody>
      </p:sp>
      <p:pic>
        <p:nvPicPr>
          <p:cNvPr id="13" name="Picture 5" descr="U Car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505552"/>
            <a:ext cx="2304256" cy="21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2916238" y="3429000"/>
            <a:ext cx="5688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BRI-U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8 ports each individually configurable to have either </a:t>
            </a:r>
            <a:r>
              <a:rPr lang="en-GB" sz="1200" b="1" u="sng">
                <a:latin typeface="Century Gothic" pitchFamily="34" charset="0"/>
                <a:ea typeface="Cordia New"/>
                <a:cs typeface="Cordia New"/>
              </a:rPr>
              <a:t>88V 5Watt power feeding, have Sealing power feeding (current limited) </a:t>
            </a: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or to have power feeding turned off.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Ports can also be set to either Point–to–Point or Point–to–Multipoint operation.</a:t>
            </a:r>
          </a:p>
        </p:txBody>
      </p:sp>
      <p:pic>
        <p:nvPicPr>
          <p:cNvPr id="19" name="Picture 3" descr="Analog Car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945306"/>
            <a:ext cx="2304256" cy="21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2916238" y="4868863"/>
            <a:ext cx="5688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Analogue card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16 ports which provide -48V line feed.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The port Line Impedance can be changed to match that of a number of countries, also tones can be changed to match the country selected.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39750" y="1844675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750" y="3357563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9750" y="4797425"/>
            <a:ext cx="80645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5013325"/>
            <a:ext cx="411163" cy="576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8434" name="Picture 10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800" y="515778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130800"/>
            <a:ext cx="5556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bg_reflec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white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BRI-U vs BRI-S Comparison</a:t>
            </a:r>
          </a:p>
          <a:p>
            <a:pPr algn="ctr"/>
            <a:endParaRPr lang="en-GB" sz="2400" b="1">
              <a:solidFill>
                <a:srgbClr val="C00000"/>
              </a:solidFill>
              <a:latin typeface="Century Gothic" pitchFamily="34" charset="0"/>
              <a:ea typeface="Cordia New"/>
              <a:cs typeface="Cordia New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7"/>
          <p:cNvSpPr txBox="1">
            <a:spLocks noChangeArrowheads="1"/>
          </p:cNvSpPr>
          <p:nvPr/>
        </p:nvSpPr>
        <p:spPr bwMode="auto">
          <a:xfrm>
            <a:off x="539750" y="981075"/>
            <a:ext cx="806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Basic Rate ISDN (BRI) is divided into two forms, BRI-S and BRI-U. One of the main differences in them is the distance over which they can operate. BRI-S operates over the relatively short distance of 0.9km (3,000ft) where as BRI-U can operate up to 5.5km (18,000ft)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Many digital PBXs offer ISDN S-bus interfaces as standard. When there is a requirement for the S-bus to be located much further from the PBX then can be accommodated, the arcaplex</a:t>
            </a: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 should be used with BRI-U interface!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572000" y="2792413"/>
            <a:ext cx="403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BRI-S card</a:t>
            </a:r>
          </a:p>
        </p:txBody>
      </p:sp>
      <p:pic>
        <p:nvPicPr>
          <p:cNvPr id="18443" name="Picture 12" descr="horizon2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32131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79388" y="5589588"/>
            <a:ext cx="914400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9675" y="5589588"/>
            <a:ext cx="914400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7738" y="5589588"/>
            <a:ext cx="914400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5157192"/>
            <a:ext cx="432048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latin typeface="Century Gothic" pitchFamily="34" charset="0"/>
              </a:rPr>
              <a:t>NT-1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5656" y="5157192"/>
            <a:ext cx="432048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latin typeface="Century Gothic" pitchFamily="34" charset="0"/>
              </a:rPr>
              <a:t>NT-1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11760" y="5157192"/>
            <a:ext cx="432048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latin typeface="Century Gothic" pitchFamily="34" charset="0"/>
              </a:rPr>
              <a:t>NT-1</a:t>
            </a:r>
          </a:p>
        </p:txBody>
      </p:sp>
      <p:cxnSp>
        <p:nvCxnSpPr>
          <p:cNvPr id="25" name="Elbow Connector 24"/>
          <p:cNvCxnSpPr>
            <a:endCxn id="0" idx="0"/>
          </p:cNvCxnSpPr>
          <p:nvPr/>
        </p:nvCxnSpPr>
        <p:spPr>
          <a:xfrm rot="5400000">
            <a:off x="504031" y="4114007"/>
            <a:ext cx="1223963" cy="863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0" idx="0"/>
          </p:cNvCxnSpPr>
          <p:nvPr/>
        </p:nvCxnSpPr>
        <p:spPr>
          <a:xfrm rot="16200000" flipH="1">
            <a:off x="1619250" y="4149725"/>
            <a:ext cx="1223963" cy="792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92275" y="3933825"/>
            <a:ext cx="0" cy="1223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4213" y="537368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92275" y="537368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27313" y="537368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2916238" y="2276475"/>
            <a:ext cx="1727200" cy="1081088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NETWORK</a:t>
            </a:r>
          </a:p>
        </p:txBody>
      </p:sp>
      <p:cxnSp>
        <p:nvCxnSpPr>
          <p:cNvPr id="42" name="Elbow Connector 41"/>
          <p:cNvCxnSpPr>
            <a:endCxn id="38" idx="2"/>
          </p:cNvCxnSpPr>
          <p:nvPr/>
        </p:nvCxnSpPr>
        <p:spPr>
          <a:xfrm flipV="1">
            <a:off x="1763713" y="2816225"/>
            <a:ext cx="1157287" cy="828675"/>
          </a:xfrm>
          <a:prstGeom prst="bentConnector3">
            <a:avLst>
              <a:gd name="adj1" fmla="val -205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79425" y="4077072"/>
            <a:ext cx="178446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BRI-U can operate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up to 5.5km (18,000ft)</a:t>
            </a:r>
          </a:p>
        </p:txBody>
      </p:sp>
      <p:pic>
        <p:nvPicPr>
          <p:cNvPr id="18465" name="Picture 44" descr="horizon2u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213100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Elbow Connector 51"/>
          <p:cNvCxnSpPr/>
          <p:nvPr/>
        </p:nvCxnSpPr>
        <p:spPr>
          <a:xfrm rot="5400000">
            <a:off x="5472112" y="4113213"/>
            <a:ext cx="1223963" cy="865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6588125" y="4149725"/>
            <a:ext cx="1223963" cy="7921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659563" y="3933825"/>
            <a:ext cx="0" cy="1223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38" idx="0"/>
          </p:cNvCxnSpPr>
          <p:nvPr/>
        </p:nvCxnSpPr>
        <p:spPr>
          <a:xfrm rot="10800000">
            <a:off x="4641850" y="2816225"/>
            <a:ext cx="2090738" cy="828675"/>
          </a:xfrm>
          <a:prstGeom prst="bentConnector3">
            <a:avLst>
              <a:gd name="adj1" fmla="val 108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19985" y="3933056"/>
            <a:ext cx="2173993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BRI-S operates over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relatively short distance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0.9km (3,000ft) </a:t>
            </a:r>
          </a:p>
        </p:txBody>
      </p:sp>
      <p:sp>
        <p:nvSpPr>
          <p:cNvPr id="18471" name="TextBox 67"/>
          <p:cNvSpPr txBox="1">
            <a:spLocks noChangeArrowheads="1"/>
          </p:cNvSpPr>
          <p:nvPr/>
        </p:nvSpPr>
        <p:spPr bwMode="auto">
          <a:xfrm>
            <a:off x="539750" y="2781300"/>
            <a:ext cx="403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BRI-U card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Straight Arrow Connector 240"/>
          <p:cNvCxnSpPr>
            <a:stCxn id="237" idx="2"/>
          </p:cNvCxnSpPr>
          <p:nvPr/>
        </p:nvCxnSpPr>
        <p:spPr>
          <a:xfrm flipH="1" flipV="1">
            <a:off x="8270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 flipV="1">
            <a:off x="9794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H="1" flipV="1">
            <a:off x="11318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 flipV="1">
            <a:off x="12842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14366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H="1" flipV="1">
            <a:off x="15890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H="1" flipV="1">
            <a:off x="1741488" y="2708275"/>
            <a:ext cx="581025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Typical Application</a:t>
            </a:r>
          </a:p>
          <a:p>
            <a:pPr algn="ctr"/>
            <a:endParaRPr lang="en-GB" sz="2400" b="1">
              <a:solidFill>
                <a:srgbClr val="C00000"/>
              </a:solidFill>
              <a:latin typeface="Century Gothic" pitchFamily="34" charset="0"/>
              <a:ea typeface="Cordia New"/>
              <a:cs typeface="Cordia New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539750" y="981075"/>
            <a:ext cx="8064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In this example, an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will be used to replace 15 </a:t>
            </a:r>
            <a:r>
              <a:rPr lang="en-GB" sz="1200" dirty="0" err="1">
                <a:latin typeface="Century Gothic" pitchFamily="34" charset="0"/>
                <a:ea typeface="Cordia New"/>
                <a:cs typeface="Cordia New"/>
              </a:rPr>
              <a:t>x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 BRI lines from network provider  with 1 </a:t>
            </a:r>
            <a:r>
              <a:rPr lang="en-GB" sz="1200" dirty="0" err="1">
                <a:latin typeface="Century Gothic" pitchFamily="34" charset="0"/>
                <a:ea typeface="Cordia New"/>
                <a:cs typeface="Cordia New"/>
              </a:rPr>
              <a:t>x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 PRI.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The </a:t>
            </a:r>
            <a:r>
              <a:rPr lang="en-GB" sz="1200" dirty="0" err="1" smtClean="0">
                <a:latin typeface="Century Gothic" pitchFamily="34" charset="0"/>
                <a:ea typeface="Cordia New"/>
                <a:cs typeface="Cordia New"/>
              </a:rPr>
              <a:t>arcaplex</a:t>
            </a:r>
            <a:r>
              <a:rPr lang="en-GB" sz="1200" b="1" dirty="0" err="1" smtClean="0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|</a:t>
            </a:r>
            <a:r>
              <a:rPr lang="en-GB" sz="1200" b="1" dirty="0" err="1" smtClean="0">
                <a:latin typeface="Century Gothic" pitchFamily="34" charset="0"/>
                <a:ea typeface="Cordia New"/>
                <a:cs typeface="Cordia New"/>
              </a:rPr>
              <a:t>Horizon</a:t>
            </a:r>
            <a:r>
              <a:rPr lang="en-GB" sz="1200" dirty="0" smtClean="0">
                <a:latin typeface="Century Gothic" pitchFamily="34" charset="0"/>
                <a:ea typeface="Cordia New"/>
                <a:cs typeface="Cordia New"/>
              </a:rPr>
              <a:t> </a:t>
            </a:r>
            <a:r>
              <a:rPr lang="en-GB" sz="1200" dirty="0">
                <a:latin typeface="Century Gothic" pitchFamily="34" charset="0"/>
                <a:ea typeface="Cordia New"/>
                <a:cs typeface="Cordia New"/>
              </a:rPr>
              <a:t>receives a PRI line from the network which it then feeds out as BRI to telephones in an office.</a:t>
            </a:r>
          </a:p>
        </p:txBody>
      </p:sp>
      <p:sp>
        <p:nvSpPr>
          <p:cNvPr id="19473" name="TextBox 247"/>
          <p:cNvSpPr txBox="1">
            <a:spLocks noChangeArrowheads="1"/>
          </p:cNvSpPr>
          <p:nvPr/>
        </p:nvSpPr>
        <p:spPr bwMode="auto">
          <a:xfrm rot="3653949">
            <a:off x="1596231" y="2951957"/>
            <a:ext cx="9001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entury Gothic" pitchFamily="34" charset="0"/>
              </a:rPr>
              <a:t>15 BRI lines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H="1">
            <a:off x="827088" y="3860800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>
            <a:off x="979488" y="3860800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>
            <a:off x="1116013" y="3860800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H="1">
            <a:off x="1268413" y="3860800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flipH="1">
            <a:off x="1420813" y="3860800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1573213" y="3860800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>
            <a:off x="1725613" y="3860800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Cloud 236"/>
          <p:cNvSpPr/>
          <p:nvPr/>
        </p:nvSpPr>
        <p:spPr>
          <a:xfrm>
            <a:off x="1403350" y="3429000"/>
            <a:ext cx="1223963" cy="576263"/>
          </a:xfrm>
          <a:prstGeom prst="clou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network</a:t>
            </a:r>
          </a:p>
        </p:txBody>
      </p:sp>
      <p:sp>
        <p:nvSpPr>
          <p:cNvPr id="19484" name="TextBox 260"/>
          <p:cNvSpPr txBox="1">
            <a:spLocks noChangeArrowheads="1"/>
          </p:cNvSpPr>
          <p:nvPr/>
        </p:nvSpPr>
        <p:spPr bwMode="auto">
          <a:xfrm rot="-3152586">
            <a:off x="645319" y="4087019"/>
            <a:ext cx="9001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entury Gothic" pitchFamily="34" charset="0"/>
              </a:rPr>
              <a:t>15 BRI lines</a:t>
            </a:r>
          </a:p>
        </p:txBody>
      </p:sp>
      <p:sp>
        <p:nvSpPr>
          <p:cNvPr id="262" name="Cloud 261"/>
          <p:cNvSpPr/>
          <p:nvPr/>
        </p:nvSpPr>
        <p:spPr>
          <a:xfrm>
            <a:off x="5795963" y="2420938"/>
            <a:ext cx="1728787" cy="107950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NETWORK</a:t>
            </a:r>
          </a:p>
        </p:txBody>
      </p:sp>
      <p:cxnSp>
        <p:nvCxnSpPr>
          <p:cNvPr id="267" name="Elbow Connector 266"/>
          <p:cNvCxnSpPr>
            <a:endCxn id="262" idx="0"/>
          </p:cNvCxnSpPr>
          <p:nvPr/>
        </p:nvCxnSpPr>
        <p:spPr>
          <a:xfrm rot="5400000" flipH="1" flipV="1">
            <a:off x="6857207" y="3483769"/>
            <a:ext cx="1189037" cy="142875"/>
          </a:xfrm>
          <a:prstGeom prst="bentConnector4">
            <a:avLst>
              <a:gd name="adj1" fmla="val 27273"/>
              <a:gd name="adj2" fmla="val 260336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5" name="Elbow Connector 266"/>
          <p:cNvCxnSpPr>
            <a:endCxn id="262" idx="2"/>
          </p:cNvCxnSpPr>
          <p:nvPr/>
        </p:nvCxnSpPr>
        <p:spPr>
          <a:xfrm rot="5400000" flipH="1" flipV="1">
            <a:off x="4844256" y="3193257"/>
            <a:ext cx="1189037" cy="7239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491" name="TextBox 276"/>
          <p:cNvSpPr txBox="1">
            <a:spLocks noChangeArrowheads="1"/>
          </p:cNvSpPr>
          <p:nvPr/>
        </p:nvSpPr>
        <p:spPr bwMode="auto">
          <a:xfrm>
            <a:off x="5148263" y="2924175"/>
            <a:ext cx="404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7030A0"/>
                </a:solidFill>
                <a:latin typeface="Century Gothic" pitchFamily="34" charset="0"/>
              </a:rPr>
              <a:t>PRI</a:t>
            </a:r>
          </a:p>
        </p:txBody>
      </p:sp>
      <p:sp>
        <p:nvSpPr>
          <p:cNvPr id="19492" name="TextBox 277"/>
          <p:cNvSpPr txBox="1">
            <a:spLocks noChangeArrowheads="1"/>
          </p:cNvSpPr>
          <p:nvPr/>
        </p:nvSpPr>
        <p:spPr bwMode="auto">
          <a:xfrm>
            <a:off x="7408863" y="3584575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7030A0"/>
                </a:solidFill>
                <a:latin typeface="Century Gothic" pitchFamily="34" charset="0"/>
              </a:rPr>
              <a:t>PRI</a:t>
            </a:r>
          </a:p>
        </p:txBody>
      </p:sp>
      <p:pic>
        <p:nvPicPr>
          <p:cNvPr id="19493" name="Picture 262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273" descr="horizon2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0" name="Straight Connector 279"/>
          <p:cNvCxnSpPr/>
          <p:nvPr/>
        </p:nvCxnSpPr>
        <p:spPr>
          <a:xfrm>
            <a:off x="3348038" y="3284538"/>
            <a:ext cx="576262" cy="0"/>
          </a:xfrm>
          <a:prstGeom prst="line">
            <a:avLst/>
          </a:prstGeom>
          <a:ln w="698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3348038" y="3500438"/>
            <a:ext cx="576262" cy="0"/>
          </a:xfrm>
          <a:prstGeom prst="line">
            <a:avLst/>
          </a:prstGeom>
          <a:ln w="698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83568" y="2204864"/>
            <a:ext cx="1224136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3568" y="4653136"/>
            <a:ext cx="1224136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</a:t>
            </a:r>
            <a:r>
              <a:rPr lang="en-GB" sz="1200" b="1" dirty="0" smtClean="0">
                <a:latin typeface="Century Gothic" pitchFamily="34" charset="0"/>
              </a:rPr>
              <a:t>2</a:t>
            </a:r>
            <a:endParaRPr lang="en-GB" sz="1200" b="1" dirty="0">
              <a:latin typeface="Century Gothic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995440" y="4436864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47840" y="4436864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28436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43676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8916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74156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89396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60"/>
          <p:cNvSpPr txBox="1">
            <a:spLocks noChangeArrowheads="1"/>
          </p:cNvSpPr>
          <p:nvPr/>
        </p:nvSpPr>
        <p:spPr bwMode="auto">
          <a:xfrm rot="-3152586">
            <a:off x="3813671" y="4663083"/>
            <a:ext cx="9001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entury Gothic" pitchFamily="34" charset="0"/>
              </a:rPr>
              <a:t>15 BRI lines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51920" y="5229200"/>
            <a:ext cx="1224136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1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515720" y="4436864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68120" y="4436864"/>
            <a:ext cx="64928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80464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95704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0944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26184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414245" y="4436864"/>
            <a:ext cx="64770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60"/>
          <p:cNvSpPr txBox="1">
            <a:spLocks noChangeArrowheads="1"/>
          </p:cNvSpPr>
          <p:nvPr/>
        </p:nvSpPr>
        <p:spPr bwMode="auto">
          <a:xfrm rot="-3152586">
            <a:off x="6333951" y="4663083"/>
            <a:ext cx="9001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entury Gothic" pitchFamily="34" charset="0"/>
              </a:rPr>
              <a:t>15 BRI lines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72200" y="5229200"/>
            <a:ext cx="1224136" cy="5032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entury Gothic" pitchFamily="34" charset="0"/>
              </a:rPr>
              <a:t>Office </a:t>
            </a:r>
            <a:r>
              <a:rPr lang="en-GB" sz="1200" b="1" dirty="0" smtClean="0">
                <a:latin typeface="Century Gothic" pitchFamily="34" charset="0"/>
              </a:rPr>
              <a:t>2</a:t>
            </a:r>
            <a:endParaRPr lang="en-GB" sz="12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Unit Features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539750" y="998538"/>
            <a:ext cx="40322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PRI encoding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E1 – AMI/HDB3, CRC-4 multi frame/basic frame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T1 – B8ZS, ESF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Network variants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Support for ETSI and North America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Hunting groups on PRI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Horizon can route the call to port 2 if port 1 is busy, 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to port 3 if port 1 and 2 is busy etc..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Configuration connection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Connection can be through either RS-232, 10BaseT Ethernet or via Modem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572000" y="1000125"/>
            <a:ext cx="4032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Configuration interface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Configuration of the Horizon can be done through a menu system or CLI commands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Universal PSU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Auto detecting PSU - no changes required to alter voltage input, can be used in different countries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GB" sz="1200" b="1">
                <a:latin typeface="Century Gothic" pitchFamily="34" charset="0"/>
                <a:ea typeface="Cordia New"/>
                <a:cs typeface="Cordia New"/>
              </a:rPr>
              <a:t>Voltage types</a:t>
            </a:r>
          </a:p>
          <a:p>
            <a:pPr>
              <a:spcBef>
                <a:spcPct val="50000"/>
              </a:spcBef>
              <a:buSzPct val="100000"/>
            </a:pPr>
            <a:r>
              <a:rPr lang="en-GB" sz="1200">
                <a:latin typeface="Century Gothic" pitchFamily="34" charset="0"/>
                <a:ea typeface="Cordia New"/>
                <a:cs typeface="Cordia New"/>
              </a:rPr>
              <a:t>Both an AC (110-240 V) and DC (-36V to -72V) are available</a:t>
            </a:r>
          </a:p>
          <a:p>
            <a:pPr>
              <a:spcBef>
                <a:spcPct val="50000"/>
              </a:spcBef>
              <a:buSzPct val="100000"/>
            </a:pPr>
            <a:endParaRPr lang="en-GB" sz="1200">
              <a:latin typeface="Century Gothic" pitchFamily="34" charset="0"/>
              <a:ea typeface="Cordia New"/>
              <a:cs typeface="Cordia New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00563" y="1052513"/>
            <a:ext cx="0" cy="44640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bg_reflec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 descr="white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440488"/>
            <a:ext cx="7508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107950" y="188913"/>
            <a:ext cx="8928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Century Gothic" pitchFamily="34" charset="0"/>
                <a:ea typeface="Cordia New"/>
                <a:cs typeface="Cordia New"/>
              </a:rPr>
              <a:t>Typical Customers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270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38" y="790575"/>
            <a:ext cx="860425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8" descr="3co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211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alcate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563" y="12684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at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26841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b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575" y="42211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cano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27082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cisc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12684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9" descr="compaq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87563" y="27082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0" descr="nec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27082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1" descr="nortel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87563" y="42211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2" descr="nt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16575" y="12684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3" descr="panasonic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275" y="270827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4" descr="robotics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422116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5" descr="siemens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12684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6" descr="toshiba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16575" y="27082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7" descr="wipro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288" y="42211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770</Words>
  <Application>Microsoft Office PowerPoint</Application>
  <PresentationFormat>On-screen Show (4:3)</PresentationFormat>
  <Paragraphs>119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Dfecowicz</dc:creator>
  <cp:lastModifiedBy>Dfecowicz</cp:lastModifiedBy>
  <cp:revision>44</cp:revision>
  <dcterms:created xsi:type="dcterms:W3CDTF">2012-06-14T09:30:42Z</dcterms:created>
  <dcterms:modified xsi:type="dcterms:W3CDTF">2012-06-21T14:47:54Z</dcterms:modified>
</cp:coreProperties>
</file>